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68" r:id="rId4"/>
    <p:sldId id="269" r:id="rId5"/>
    <p:sldId id="260" r:id="rId6"/>
    <p:sldId id="261" r:id="rId7"/>
    <p:sldId id="262" r:id="rId8"/>
    <p:sldId id="270" r:id="rId9"/>
    <p:sldId id="263" r:id="rId10"/>
    <p:sldId id="266" r:id="rId11"/>
    <p:sldId id="271" r:id="rId12"/>
    <p:sldId id="265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402" autoAdjust="0"/>
    <p:restoredTop sz="90640" autoAdjust="0"/>
  </p:normalViewPr>
  <p:slideViewPr>
    <p:cSldViewPr>
      <p:cViewPr varScale="1">
        <p:scale>
          <a:sx n="35" d="100"/>
          <a:sy n="35" d="100"/>
        </p:scale>
        <p:origin x="-90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48B47-F5AB-4751-9EE0-772B031F2A6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C5465-9E24-46CF-81C1-B57DF7C69F2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EBE3B-EEC6-4295-9B3C-487B1F6C059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E90F6-299A-43C6-8E00-CBBC845F897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FE300-F4FA-4069-891A-ED1231B5A4A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ACE1A-6D60-4237-8ADF-A9D92EFDE72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15433-6254-4D47-89CB-34B21007D15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E2570-569E-432D-8787-B944818EA0B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88DAB-2B87-485E-AE31-EFCFC2CB959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958FF-E3BB-4B40-A064-7C09350585B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55E8A-B5B9-474B-B14B-B1CCB6572BC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B8C169CD-9906-46C2-908F-6A22295FADA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imgres?q=ear+clipart&amp;um=1&amp;hl=en&amp;sa=X&amp;rlz=1T4SNYK_en-GBGB313GB313&amp;biw=1280&amp;bih=685&amp;tbm=isch&amp;tbnid=Mf_JrxWcaFaEmM:&amp;imgrefurl=http://www.clker.com/clipart-4337.html&amp;docid=Yk7JxEeN0tM_1M&amp;imgurl=http://www.clker.com/cliparts/3/0/3/8/1194986541442028018ear_-_body_part_nicu_buc_01.svg.hi.png&amp;w=360&amp;h=599&amp;ei=AOZ9T8nKA-Gj0QWwo_CrDg&amp;zoom=1&amp;iact=rc&amp;dur=8&amp;sig=117638893342511017181&amp;page=1&amp;tbnh=173&amp;tbnw=104&amp;start=0&amp;ndsp=18&amp;ved=1t:429,r:18,s:0,i:65&amp;tx=37&amp;ty=7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google.co.uk/imgres?q=question+marks&amp;um=1&amp;hl=en&amp;sa=N&amp;biw=1280&amp;bih=685&amp;tbm=isch&amp;tbnid=0YX9gzZRFAgPXM:&amp;imgrefurl=http://beabetterbusiness.com/blog/2011/12/15/sap-b1-its-all-new-to-me/question-marks/&amp;docid=dvjz7jo7_ZJDvM&amp;imgurl=http://beabetterbusiness.com/blog/wp-content/uploads/2011/12/question-marks.jpg&amp;w=795&amp;h=644&amp;ei=IO99T4TyNsSC8gPFxYnADg&amp;zoom=1&amp;iact=rc&amp;dur=2&amp;sig=117638893342511017181&amp;page=1&amp;tbnh=137&amp;tbnw=169&amp;start=0&amp;ndsp=21&amp;ved=1t:429,r:0,s:0,i:133&amp;tx=70&amp;ty=58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imgres?q=phonics+segmenting&amp;start=83&amp;hl=en&amp;qscrl=1&amp;nord=1&amp;rlz=1T4SNYK_en-GBGB313GB313&amp;biw=1280&amp;bih=685&amp;addh=36&amp;tbm=isch&amp;tbnid=4hkhmDNNH3HuvM:&amp;imgrefurl=http://www.littlemummy.com/2012/03/07/phonics-help/&amp;docid=Lh1Yvg-kLUVVQM&amp;imgurl=http://www.littlemummy.com/wp-content/uploads/2012/03/dog-phonics-flashcard.jpg&amp;w=630&amp;h=400&amp;ei=aOh9T9W9H8v58QPSi7GmDg&amp;zoom=1&amp;iact=hc&amp;vpx=625&amp;vpy=221&amp;dur=41&amp;hovh=179&amp;hovw=282&amp;tx=180&amp;ty=82&amp;sig=117638893342511017181&amp;page=5&amp;tbnh=149&amp;tbnw=253&amp;ndsp=20&amp;ved=1t:429,r:2,s:83,i:9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wmf"/><Relationship Id="rId4" Type="http://schemas.openxmlformats.org/officeDocument/2006/relationships/hyperlink" Target="http://www.education.gov.uk/schools/teachingandlearning/assessment/keystage1/a00200415/year-1-phonics-screening-check-material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uk/imgres?q=i+love+school+clipart&amp;hl=en&amp;qscrl=1&amp;nord=1&amp;rlz=1T4SNYK_en-GBGB313GB313&amp;biw=1280&amp;bih=685&amp;tbm=isch&amp;tbnid=ApjhQEN0RFTl-M:&amp;imgrefurl=http://www.clipsahoy.com/webgraphics4/as5709.htm&amp;docid=W39Jd-1ScFCOCM&amp;imgurl=http://www.clipsahoy.com/clipart3/as5709.gif&amp;w=250&amp;h=181&amp;ei=9el9T5W_F8el8QPav8zYDQ&amp;zoom=1&amp;iact=hc&amp;vpx=461&amp;vpy=178&amp;dur=531&amp;hovh=144&amp;hovw=200&amp;tx=87&amp;ty=64&amp;sig=117638893342511017181&amp;page=1&amp;tbnh=144&amp;tbnw=200&amp;start=0&amp;ndsp=17&amp;ved=1t:429,r:1,s:0,i:67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uk/imgres?q=i+love+school+clipart&amp;hl=en&amp;qscrl=1&amp;nord=1&amp;rlz=1T4SNYK_en-GBGB313GB313&amp;biw=1280&amp;bih=685&amp;tbm=isch&amp;tbnid=ApjhQEN0RFTl-M:&amp;imgrefurl=http://www.clipsahoy.com/webgraphics4/as5709.htm&amp;docid=W39Jd-1ScFCOCM&amp;imgurl=http://www.clipsahoy.com/clipart3/as5709.gif&amp;w=250&amp;h=181&amp;ei=9el9T5W_F8el8QPav8zYDQ&amp;zoom=1&amp;iact=hc&amp;vpx=461&amp;vpy=178&amp;dur=531&amp;hovh=144&amp;hovw=200&amp;tx=87&amp;ty=64&amp;sig=117638893342511017181&amp;page=1&amp;tbnh=144&amp;tbnw=200&amp;start=0&amp;ndsp=17&amp;ved=1t:429,r:1,s:0,i:67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8" descr="http://www.colourblindawareness.org/wp-content/themes/outreach/images/slider/whatIs/penci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6563" y="1216025"/>
            <a:ext cx="5730875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2053" name="AutoShape 7" descr="data:image/jpeg;base64,/9j/4AAQSkZJRgABAQAAAQABAAD/2wBDAAkGBwgHBgkIBwgKCgkLDRYPDQwMDRsUFRAWIB0iIiAdHx8kKDQsJCYxJx8fLT0tMTU3Ojo6Iys/RD84QzQ5Ojf/2wBDAQoKCg0MDRoPDxo3JR8lNzc3Nzc3Nzc3Nzc3Nzc3Nzc3Nzc3Nzc3Nzc3Nzc3Nzc3Nzc3Nzc3Nzc3Nzc3Nzc3Nzf/wAARCAC0AGwDASIAAhEBAxEB/8QAHAAAAgIDAQEAAAAAAAAAAAAAAAcGCAMEBQEC/8QAQhAAAQIEAwUFBAcHAgcAAAAAAQIDAAQFEQYSIQcxQVFhEyJxgaEUMpGxIzNCUmKCwQgVQ3KSotEWUyQ0ssLh4vD/xAAZAQADAQEBAAAAAAAAAAAAAAAAAwQCBQH/xAAmEQACAgEEAgEFAQEAAAAAAAAAAQIDEQQSITEiQRMUMjNRYXEj/9oADAMBAAIRAxEAPwB4wQQHdAB4TaOLibFVFwxKh+szqGMwJba3uOW+6kanh01iLbUtpTGEGPYZAImKw6m6UHVLAO5S/mBxiuUzMVbEtWW9MKmahPvnU2KlHyG4eggAaeJdu8+8stYcpzcs1/vTYzuHwSDYesL6pY9xXU1Xm6/Pnfo052Q+CLCOzSdllbnAldQdYkEHelZzuDyGnrEnldklHQEmZn511Q3hGVAPoTCpX1x7Y2NM5ehQvTL7y87r7q1c1LJPrGzI1qq08gyNSnJcjd2T6k/Iw5RswwyBbsZgnn25jTmdk1DcJLE3PMk7hnSpI9L+sY+prNfTWEZoO2LFtKcAmppupMDe3NIF/JSbH43hw4K2sUDEy25V9Rp1QUPqZhQyLPJC9x8DY9ITdb2V1aSCnKY81Ptj7A7jm/kdD8fKIM8y7LvKYmGlsuJNltuJKVJPUGHRnGXTFShKPaLuA3j2K87MNrUzSnWqVid9UxT1EJamlarl+FlH7SfUeG6wbLrbzSHWXEuNrSFIWk3CgdxBjRk+4IIIACI5j7FDOEcNzNTcCVPfVyzZP1jp90eG8noDEjhI7X0P4rx7S8MS7iky8oz280pCvczEXJHMJAAv9/rHjeFlnqWXhC9w3hmqY2qb1RnphwMKdzTM4sXU4riE8L+g9IcdDoVNoUqJemyyWh9pZ1Ws81K3mNqQk5enSbMnJNJal2U5UITwjPHOtulN/wAOhVUoL+hBBAogJJJsBqTCRpjmH2ZZhx+YdQ002My1rUEpSOZMRBe07DSZks9rNFANu2DF0eO+9vKIFtHxiuvTi6fIu2pjCrDKfr1D7R6ch5+EaTQqytkuppM+poC5WJZeUDxtFtenjjMySeoefEsVTKlJVaVEzTppqZZOmZtV7HkRvB6GOXizCchiWVKX0hqbSPoppI7yTyP3h0+UI/DVfncO1BM5Iq0Ng60o911PI/oeEWCo1UlazTWKhJKuy8m4B3pPEHqDCrK5VPdEZXZG1YaK61qkTtDqDkhUWi28jXT3Vp4KSeIP/wBrDT2IbQFyM0zhmsOgybxtJOrNuyWT7hPJXDkdOOkixxhhrE1IU2AlM8yCqWcPP7p6H/zFf3EOy0wptwKadaWUqG4pUDr5gxXVarI/0ltrcGXdBvHsQfZHi8Yrws2Zh0LqUnZmaBOqvurt+ID4gxOIaKPh5xDLSnXDlQgFSjyAhPYMe/fc3WMVONBK6rMkNXNyllsBKQeuh+AhuTpyyjx5IPyiDS0sxKMhmVZbZaCiQhtISkEm5NupiXUzxHb+ynTQy936MsEEEQloRB8WVSZr8/8A6Uw+4M67iozY1SwjinTeeBF+nO3Ix5tCJK6ThxwqcUcjs23vB3ZW+v4h5c4leA8OJw9RUJdSDPzNnJpZ35uCb9L28bnjD1D4475d+hLl8ktkevZs0LCdEobaPYpFsvJSAZh0Z3FG2pud1+QsI7l48ghLk28tjVFLoXmPNnrU+l6pURsNzvvuS40S8eJTwCvn4xH9ktdVTaw5RptSkMTajkSrTI8P8gW8QIccKXa3h8yE6ziCnhTYeWEvls2yOj3Vi269viOsVVWb18cie2Gx/JEbXlCk2w4dEvMN12VQQh9QbmQNwXbuq6XAseoHOGPherortClKijRTqLOJ+6saKHxEZMQUtus0Wcpzlvp2lJSSL5V/ZV5GxhVcnXPkZZFWQ4FPsUxEaDjWXZdXaUqREq4NbBRPcP8AVp4KMWkikgMxIToIzNTMu55oWk/oRFyqFUE1iiSFSatlmpdDtuWZINo6RzjNVVZadMH8BEQ6JbW1ZaY91sPUREog1X3It0v2sIUm1DGq33XqFSncrCLomnUHVw8UA8hx57t29g4yqiqPhioTrSyh1LWVpQF7LUcqT5E38oroVKUSVEkk6k8Y1pq0/Jnmpsa8UTLZVRRVcSJmHkBUvIgOqvYgr3IHxufyw84hmyikinYVbmVIyvzyi6o8SkaI8rXP5jEzhWonun/g2iG2H+hBGrUp1FOYE0/pLJUA8sa9mDpmPQEi/Ia8I2gQQCDcHcYTj2Nz6CNSrU2Wq9OfkJ1Gdl5OVXMciOoOsbcECeHwD5IBs/k53DFansOT4zMvJ9qlJhIsl0CyVcd9sunC3UXn8Y3WG3ltLdQlS2l52yRqk2IuPIkeBjJv3xuct7yZhHasCB2mSHsGMp4JSEofKX02/ELn+7ND12G1FE1s8k23nApcq66z3lXNs2YDyCgPCFVttYSmrU2YAspyXUknnlV/7Rl2ZYrTQqDMSpCTnm1Oa9UIH6R0anmCZzrFibRYLEKstOI5rSIi0STExtJNDm6PkYjcR6l+ZZpl4EO2tIUvBcwU7kPNKV4Xt8yIRXGLL16mpq9GnaebAzDKkJUR7qraHyNorZMMuS0w6w8gpcaWULTyUDYiH6V+OBOpXlksvSJcSlJkpZIsGZdtA8kgRtxilFpdlGHEG6VtpUD0IBj6eeQynMs+A4mIXyyxcI9dbQ80tp1IW2tJSpKtxB0IiB4Ura6FXnsH1Z1SktLy0+Yc+0g6pQT4butxyiWrqS79xtIHU3hZ7XpQvqkqqGwFAdg4U33alN/7odTHLcX7E2vCUl6G7BEO2bYpViGmLl51QNQlAAtX+6jgvx4H48YmMKnFweGNhJSWUEEEEZNCq24W7ajW35HvmiFvLZ+zOUm1+ET/AG2vJVVqawD3m5dSiOV1af8ASYybMsKiuUGYmbo7k2pvXohB/WOnR+NHOu/Ix9YnP0LCeaifSI/HcxOrvS6eij8o4cRah/8ARlen/GghQ7XsOezTqa5KoPZTJCJgAe65bRXmB8fGG9GpVqexVqbMSE2nMy+goOmo5EdQbEeEZqnslk1bDfHBxNnNUTU8JSKswLsun2dwXvYp0F/FNjHQn3C5MKF+6jQCFhgGfewnjOYodQUA1MOBhZOgzi/Zq8Df+4QyXTd1z+Y/OGWQ2zyumYrnuhj2j4jn4gpyatRpqSV7ziO4eShqD8QI6EejfGU8PJprKwJrZ5VDSsWyDmazby+wcHAheg9cp8osHrxitFdbMtXZ9Ce6UTK8uXS3eNrRZZCs6Er+8AfjDdUupCtM+4nsEEatVnm6ZTZqeevkl2lOEcTYXsOp3RJjPBU3jkRm06e9uxnPZVBSJfKwmx3ZRqP6iqHpsMpqZbZ5JuOt2VMvOvapsbZsoPwSD4With9pqlROVPaTU29uH21rV/kxcigUxFIokhTW/dlZdDQPPKALx14rCSOVJ5eTmYmVeZZTyQT6xxo6mI1Xn0jk2PmY5cc27mxnRpXggggghQwVO2emdhMyFZlwUrWS06tJscw1QfG2b4CJVQ55VSo8nOrILjzSVOW+9x9bxxdtE+yikSdPC0l91/tSjiEJBF+mpHrG3ghhUvhWnIWSSWysX5KJUPQxW+aotky4taR3I9G+PI5mJakKTQ5uczAOJRlbvxWdB6mFRWXgY3hZE5VCqo1+Z9ms4qYmlBvL9q6rD9IsqEhACRuSLCEDs2pv7xxjIpKQpuXJmF+Cd392WH9DdU1lRFaZcNhC42yVwS9PYozCx2swQ4+AdQ2D3QfE6/lib4grEtQaU/UJs9xsWSgb3FHckdT/AJMV4qk/N1qqPTkyS5MzK/dSL9AkDpoBHmmr3PczWosSW1dk22G4e/feM25x5vNK0sCYUdLdpf6MfG6vyxZ2IdstwmMJYVZlnkj2+YPbTah987k/lFh43PGJjFxCRSvKvUljklI9I50b1aN6o/0IHoI0Y5Vj82dOv7EER3HGJ28MUkvJyrnXrplmlHQnio9Bfz0HGJFCZxyp3EG0dulKJ7BlbbISDuTYKWrx3/ARumClLnozdNxjx2amFsPzmJ6gqs1pxa5dTmZS3NTMKHAcki1vQdGilISkJSAEgWAG4R8sMty7LbLCAhptIShIGgA4R9+Easm5sxCCighU7Rq+KlURT5VWaVlVd4jctzcT4Dd8Y72OsXJlGnaZS3bzKtHnUm3ZDkDz+XjEDw9SHq/V5enSwKS4rvrtcNoHvKPl62h9NePOQq2efBDR2OUUylJfqryClycVlauP4aePmb/AQwoxSkszJyrMrLICGWUBCE8kgWEQnapig0qmilSbhE5Np75B1aa1BPQnd8YmebrChYqr5ILtKxQa/VRLybhNOlCQ0Uq0dVxX+g6eMTLYZgFU7NN4nq7CfZGTeSaWPrHAfrPBNtOZ14a8LZPs7dxbOioVFKm6JLrso7jMqH2E9OZ8hrusvLsNS7LbMu2hpptIShCE2CQNwAG6OjGKisI58pOTyzKBaCCCPTwh1VUFVOZsb2XY/ARqRzqRWEVmZrDzd/oam8xr+GwHpaOjHKsWJs6dbzBBCVxkp/Dm0ddSLeZlxSXk/jQUhKh43v6Q6ojWPMLJxNSkpaIbnpe6pdZ3Hmg9D6G0bpmoy56Zm6DlHjtGhJ4lo05LGYaqLCUAXUHFBCk+IMQvFuO1PhyRoiyho6Lmtylfy8h13+EQielJmQm3JSdZWy+0cq21jUR0aDhmrYgcy02VUtsGynl91tPio/IaxWqoR8iR2zlwctlt2YfQ20lTjjqglKU6lRJ3Q9dnuE04bpxemUg1KZSO2Oh7MbwgfqeJj6wbgeRw2gPuETVQI+vUnRvgQgcOIvvMSuEXX7vGPRRTTt8pdmtU59il0+YnptRSywgrURx6DqTpCGkJap4+xkhgECZnne8oC6WUAanwSkc9dOcSzbJXit5igy6tEWembH7R91J8tbHmIlP7OuHEtSM5iOYQe1fUZaXJ+4LFRHiqw/LDtNXtju/YnUTzLH6G1RKTJ0OlS1MpzIalpZAQhI9SeZJuSeJMb8EEUE4QQQQAVs2V1Vyn4hqVCqBCHHnFKGY/xkkhSfMX/phrxA9teApqTn3MXUNK+zKg5OIbvmZWP4qbcNNeR13XtuYCxoxiKXErOLS3VGx3k7g8PvJ/URHqKm3vRXp7FjayYQQQRGVmvNyMnOZDNyrD5Qbp7VsKt4XEbCQEpCUgJSBYAbhBBHuWGEEYZ6aakZJ+bfOVphtTiz0AuYzRBdr9VEnhtEihX0k84ARexyJ7xPxyjzjVcd0kjM5bYtifqc7MViqvzboK35p0qypFzcnQD0EXBwtSEUHDtOpbe6VYShR5qt3j5m5ismyKkGsbQKW2pGZqXWZlzoEC4P8AVl+MWvEdU5Z7BBBAAQQQQAeKSFJKVAEHQgjfCL2k7JnpF5yuYLQ4AlXaOSLJOds78zVtfy7+XKHrHhFxABXbCm00DJJYmSUOJOX2tKeP408PEfCGTKTUvOy6ZiTfbfYX7rjSgpJ8xH1jzZZR8VlycY/4CqqGsw2m6XCN2dO4+IsfG1oR9Xw5jLZ9NF1SZiXZB/5qUUVsL8eHkoCJrNNGXK4KK9Q48PkecEJmm7VqzLoCJ+Vlp0AAZwOzUfG2nwEdhna/LkHt6K6g8MkyFfNIid6axFC1EGM1SghJUohIAuSTawhAbQsQDEGInXmSTKMDsWNdCkE3V5m58LRvYs2iVCvy6pOVa9hk16LQleZbg5FVhp0A+MRqiUeoV2otU6lyy5iZdPdSke6OJJ4Ac4pop2cvsnutU+F0OH9m2kC9XrSwD7sq2eW5Sv8Ash5RHsB4YYwjhuWpTKkrcF3Jh0C3aOG1z6ADoBEhignCCCCAAggggAIIIIACPlaErSULSFJIsUkXBgggAg2JNleEaqh1/wDd3sb5SfpJJfZ89cvu8eUIHGuG5Og1JyWk3ZhaErCQXVJJ9AIIIAJns62a0PECQ/UXZ1WU6todSlJ0492/rDww/hqjYclTL0WQZlUG2dSRdS/5lHU+ZgggA60EEEABBBBAAQQQQAf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8469313" y="34036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2056" name="AutoShape 11" descr="data:image/jpeg;base64,/9j/4AAQSkZJRgABAQAAAQABAAD/2wBDAAkGBwgHBgkIBwgKCgkLDRYPDQwMDRsUFRAWIB0iIiAdHx8kKDQsJCYxJx8fLT0tMTU3Ojo6Iys/RD84QzQ5Ojf/2wBDAQoKCg0MDRoPDxo3JR8lNzc3Nzc3Nzc3Nzc3Nzc3Nzc3Nzc3Nzc3Nzc3Nzc3Nzc3Nzc3Nzc3Nzc3Nzc3Nzc3Nzf/wAARCAC0AGwDASIAAhEBAxEB/8QAHAAAAgIDAQEAAAAAAAAAAAAAAAcGCAMEBQEC/8QAQhAAAQIEAwUFBAcHAgcAAAAAAQIDAAQFEQYSIQcxQVFhEyJxgaEUMpGxIzNCUmKCwQgVQ3KSotEWUyQ0ssLh4vD/xAAZAQADAQEBAAAAAAAAAAAAAAAAAwQCBQH/xAAmEQACAgEEAgEFAQEAAAAAAAAAAQIDEQQSITEiQRMUMjNRYXEj/9oADAMBAAIRAxEAPwB4wQQHdAB4TaOLibFVFwxKh+szqGMwJba3uOW+6kanh01iLbUtpTGEGPYZAImKw6m6UHVLAO5S/mBxiuUzMVbEtWW9MKmahPvnU2KlHyG4eggAaeJdu8+8stYcpzcs1/vTYzuHwSDYesL6pY9xXU1Xm6/Pnfo052Q+CLCOzSdllbnAldQdYkEHelZzuDyGnrEnldklHQEmZn511Q3hGVAPoTCpX1x7Y2NM5ehQvTL7y87r7q1c1LJPrGzI1qq08gyNSnJcjd2T6k/Iw5RswwyBbsZgnn25jTmdk1DcJLE3PMk7hnSpI9L+sY+prNfTWEZoO2LFtKcAmppupMDe3NIF/JSbH43hw4K2sUDEy25V9Rp1QUPqZhQyLPJC9x8DY9ITdb2V1aSCnKY81Ptj7A7jm/kdD8fKIM8y7LvKYmGlsuJNltuJKVJPUGHRnGXTFShKPaLuA3j2K87MNrUzSnWqVid9UxT1EJamlarl+FlH7SfUeG6wbLrbzSHWXEuNrSFIWk3CgdxBjRk+4IIIACI5j7FDOEcNzNTcCVPfVyzZP1jp90eG8noDEjhI7X0P4rx7S8MS7iky8oz280pCvczEXJHMJAAv9/rHjeFlnqWXhC9w3hmqY2qb1RnphwMKdzTM4sXU4riE8L+g9IcdDoVNoUqJemyyWh9pZ1Ws81K3mNqQk5enSbMnJNJal2U5UITwjPHOtulN/wAOhVUoL+hBBAogJJJsBqTCRpjmH2ZZhx+YdQ002My1rUEpSOZMRBe07DSZks9rNFANu2DF0eO+9vKIFtHxiuvTi6fIu2pjCrDKfr1D7R6ch5+EaTQqytkuppM+poC5WJZeUDxtFtenjjMySeoefEsVTKlJVaVEzTppqZZOmZtV7HkRvB6GOXizCchiWVKX0hqbSPoppI7yTyP3h0+UI/DVfncO1BM5Iq0Ng60o911PI/oeEWCo1UlazTWKhJKuy8m4B3pPEHqDCrK5VPdEZXZG1YaK61qkTtDqDkhUWi28jXT3Vp4KSeIP/wBrDT2IbQFyM0zhmsOgybxtJOrNuyWT7hPJXDkdOOkixxhhrE1IU2AlM8yCqWcPP7p6H/zFf3EOy0wptwKadaWUqG4pUDr5gxXVarI/0ltrcGXdBvHsQfZHi8Yrws2Zh0LqUnZmaBOqvurt+ID4gxOIaKPh5xDLSnXDlQgFSjyAhPYMe/fc3WMVONBK6rMkNXNyllsBKQeuh+AhuTpyyjx5IPyiDS0sxKMhmVZbZaCiQhtISkEm5NupiXUzxHb+ynTQy936MsEEEQloRB8WVSZr8/8A6Uw+4M67iozY1SwjinTeeBF+nO3Ix5tCJK6ThxwqcUcjs23vB3ZW+v4h5c4leA8OJw9RUJdSDPzNnJpZ35uCb9L28bnjD1D4475d+hLl8ktkevZs0LCdEobaPYpFsvJSAZh0Z3FG2pud1+QsI7l48ghLk28tjVFLoXmPNnrU+l6pURsNzvvuS40S8eJTwCvn4xH9ktdVTaw5RptSkMTajkSrTI8P8gW8QIccKXa3h8yE6ziCnhTYeWEvls2yOj3Vi269viOsVVWb18cie2Gx/JEbXlCk2w4dEvMN12VQQh9QbmQNwXbuq6XAseoHOGPherortClKijRTqLOJ+6saKHxEZMQUtus0Wcpzlvp2lJSSL5V/ZV5GxhVcnXPkZZFWQ4FPsUxEaDjWXZdXaUqREq4NbBRPcP8AVp4KMWkikgMxIToIzNTMu55oWk/oRFyqFUE1iiSFSatlmpdDtuWZINo6RzjNVVZadMH8BEQ6JbW1ZaY91sPUREog1X3It0v2sIUm1DGq33XqFSncrCLomnUHVw8UA8hx57t29g4yqiqPhioTrSyh1LWVpQF7LUcqT5E38oroVKUSVEkk6k8Y1pq0/Jnmpsa8UTLZVRRVcSJmHkBUvIgOqvYgr3IHxufyw84hmyikinYVbmVIyvzyi6o8SkaI8rXP5jEzhWonun/g2iG2H+hBGrUp1FOYE0/pLJUA8sa9mDpmPQEi/Ia8I2gQQCDcHcYTj2Nz6CNSrU2Wq9OfkJ1Gdl5OVXMciOoOsbcECeHwD5IBs/k53DFansOT4zMvJ9qlJhIsl0CyVcd9sunC3UXn8Y3WG3ltLdQlS2l52yRqk2IuPIkeBjJv3xuct7yZhHasCB2mSHsGMp4JSEofKX02/ELn+7ND12G1FE1s8k23nApcq66z3lXNs2YDyCgPCFVttYSmrU2YAspyXUknnlV/7Rl2ZYrTQqDMSpCTnm1Oa9UIH6R0anmCZzrFibRYLEKstOI5rSIi0STExtJNDm6PkYjcR6l+ZZpl4EO2tIUvBcwU7kPNKV4Xt8yIRXGLL16mpq9GnaebAzDKkJUR7qraHyNorZMMuS0w6w8gpcaWULTyUDYiH6V+OBOpXlksvSJcSlJkpZIsGZdtA8kgRtxilFpdlGHEG6VtpUD0IBj6eeQynMs+A4mIXyyxcI9dbQ80tp1IW2tJSpKtxB0IiB4Ura6FXnsH1Z1SktLy0+Yc+0g6pQT4butxyiWrqS79xtIHU3hZ7XpQvqkqqGwFAdg4U33alN/7odTHLcX7E2vCUl6G7BEO2bYpViGmLl51QNQlAAtX+6jgvx4H48YmMKnFweGNhJSWUEEEEZNCq24W7ajW35HvmiFvLZ+zOUm1+ET/AG2vJVVqawD3m5dSiOV1af8ASYybMsKiuUGYmbo7k2pvXohB/WOnR+NHOu/Ix9YnP0LCeaifSI/HcxOrvS6eij8o4cRah/8ARlen/GghQ7XsOezTqa5KoPZTJCJgAe65bRXmB8fGG9GpVqexVqbMSE2nMy+goOmo5EdQbEeEZqnslk1bDfHBxNnNUTU8JSKswLsun2dwXvYp0F/FNjHQn3C5MKF+6jQCFhgGfewnjOYodQUA1MOBhZOgzi/Zq8Df+4QyXTd1z+Y/OGWQ2zyumYrnuhj2j4jn4gpyatRpqSV7ziO4eShqD8QI6EejfGU8PJprKwJrZ5VDSsWyDmazby+wcHAheg9cp8osHrxitFdbMtXZ9Ce6UTK8uXS3eNrRZZCs6Er+8AfjDdUupCtM+4nsEEatVnm6ZTZqeevkl2lOEcTYXsOp3RJjPBU3jkRm06e9uxnPZVBSJfKwmx3ZRqP6iqHpsMpqZbZ5JuOt2VMvOvapsbZsoPwSD4With9pqlROVPaTU29uH21rV/kxcigUxFIokhTW/dlZdDQPPKALx14rCSOVJ5eTmYmVeZZTyQT6xxo6mI1Xn0jk2PmY5cc27mxnRpXggggghQwVO2emdhMyFZlwUrWS06tJscw1QfG2b4CJVQ55VSo8nOrILjzSVOW+9x9bxxdtE+yikSdPC0l91/tSjiEJBF+mpHrG3ghhUvhWnIWSSWysX5KJUPQxW+aotky4taR3I9G+PI5mJakKTQ5uczAOJRlbvxWdB6mFRWXgY3hZE5VCqo1+Z9ms4qYmlBvL9q6rD9IsqEhACRuSLCEDs2pv7xxjIpKQpuXJmF+Cd392WH9DdU1lRFaZcNhC42yVwS9PYozCx2swQ4+AdQ2D3QfE6/lib4grEtQaU/UJs9xsWSgb3FHckdT/AJMV4qk/N1qqPTkyS5MzK/dSL9AkDpoBHmmr3PczWosSW1dk22G4e/feM25x5vNK0sCYUdLdpf6MfG6vyxZ2IdstwmMJYVZlnkj2+YPbTah987k/lFh43PGJjFxCRSvKvUljklI9I50b1aN6o/0IHoI0Y5Vj82dOv7EER3HGJ28MUkvJyrnXrplmlHQnio9Bfz0HGJFCZxyp3EG0dulKJ7BlbbISDuTYKWrx3/ARumClLnozdNxjx2amFsPzmJ6gqs1pxa5dTmZS3NTMKHAcki1vQdGilISkJSAEgWAG4R8sMty7LbLCAhptIShIGgA4R9+Easm5sxCCighU7Rq+KlURT5VWaVlVd4jctzcT4Dd8Y72OsXJlGnaZS3bzKtHnUm3ZDkDz+XjEDw9SHq/V5enSwKS4rvrtcNoHvKPl62h9NePOQq2efBDR2OUUylJfqryClycVlauP4aePmb/AQwoxSkszJyrMrLICGWUBCE8kgWEQnapig0qmilSbhE5Np75B1aa1BPQnd8YmebrChYqr5ILtKxQa/VRLybhNOlCQ0Uq0dVxX+g6eMTLYZgFU7NN4nq7CfZGTeSaWPrHAfrPBNtOZ14a8LZPs7dxbOioVFKm6JLrso7jMqH2E9OZ8hrusvLsNS7LbMu2hpptIShCE2CQNwAG6OjGKisI58pOTyzKBaCCCPTwh1VUFVOZsb2XY/ARqRzqRWEVmZrDzd/oam8xr+GwHpaOjHKsWJs6dbzBBCVxkp/Dm0ddSLeZlxSXk/jQUhKh43v6Q6ojWPMLJxNSkpaIbnpe6pdZ3Hmg9D6G0bpmoy56Zm6DlHjtGhJ4lo05LGYaqLCUAXUHFBCk+IMQvFuO1PhyRoiyho6Lmtylfy8h13+EQielJmQm3JSdZWy+0cq21jUR0aDhmrYgcy02VUtsGynl91tPio/IaxWqoR8iR2zlwctlt2YfQ20lTjjqglKU6lRJ3Q9dnuE04bpxemUg1KZSO2Oh7MbwgfqeJj6wbgeRw2gPuETVQI+vUnRvgQgcOIvvMSuEXX7vGPRRTTt8pdmtU59il0+YnptRSywgrURx6DqTpCGkJap4+xkhgECZnne8oC6WUAanwSkc9dOcSzbJXit5igy6tEWembH7R91J8tbHmIlP7OuHEtSM5iOYQe1fUZaXJ+4LFRHiqw/LDtNXtju/YnUTzLH6G1RKTJ0OlS1MpzIalpZAQhI9SeZJuSeJMb8EEUE4QQQQAVs2V1Vyn4hqVCqBCHHnFKGY/xkkhSfMX/phrxA9teApqTn3MXUNK+zKg5OIbvmZWP4qbcNNeR13XtuYCxoxiKXErOLS3VGx3k7g8PvJ/URHqKm3vRXp7FjayYQQQRGVmvNyMnOZDNyrD5Qbp7VsKt4XEbCQEpCUgJSBYAbhBBHuWGEEYZ6aakZJ+bfOVphtTiz0AuYzRBdr9VEnhtEihX0k84ARexyJ7xPxyjzjVcd0kjM5bYtifqc7MViqvzboK35p0qypFzcnQD0EXBwtSEUHDtOpbe6VYShR5qt3j5m5ismyKkGsbQKW2pGZqXWZlzoEC4P8AVl+MWvEdU5Z7BBBAAQQQQAeKSFJKVAEHQgjfCL2k7JnpF5yuYLQ4AlXaOSLJOds78zVtfy7+XKHrHhFxABXbCm00DJJYmSUOJOX2tKeP408PEfCGTKTUvOy6ZiTfbfYX7rjSgpJ8xH1jzZZR8VlycY/4CqqGsw2m6XCN2dO4+IsfG1oR9Xw5jLZ9NF1SZiXZB/5qUUVsL8eHkoCJrNNGXK4KK9Q48PkecEJmm7VqzLoCJ+Vlp0AAZwOzUfG2nwEdhna/LkHt6K6g8MkyFfNIid6axFC1EGM1SghJUohIAuSTawhAbQsQDEGInXmSTKMDsWNdCkE3V5m58LRvYs2iVCvy6pOVa9hk16LQleZbg5FVhp0A+MRqiUeoV2otU6lyy5iZdPdSke6OJJ4Ac4pop2cvsnutU+F0OH9m2kC9XrSwD7sq2eW5Sv8Ash5RHsB4YYwjhuWpTKkrcF3Jh0C3aOG1z6ADoBEhignCCCCAAggggAIIIIACPlaErSULSFJIsUkXBgggAg2JNleEaqh1/wDd3sb5SfpJJfZ89cvu8eUIHGuG5Og1JyWk3ZhaErCQXVJJ9AIIIAJns62a0PECQ/UXZ1WU6todSlJ0492/rDww/hqjYclTL0WQZlUG2dSRdS/5lHU+ZgggA60EEEABBBBAAQQQQAf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8469313" y="34036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3519488" y="1622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058" name="Rectangle 17"/>
          <p:cNvSpPr>
            <a:spLocks noChangeArrowheads="1"/>
          </p:cNvSpPr>
          <p:nvPr/>
        </p:nvSpPr>
        <p:spPr bwMode="auto">
          <a:xfrm>
            <a:off x="3519488" y="1622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059" name="Rectangle 23"/>
          <p:cNvSpPr>
            <a:spLocks noChangeArrowheads="1"/>
          </p:cNvSpPr>
          <p:nvPr/>
        </p:nvSpPr>
        <p:spPr bwMode="auto">
          <a:xfrm>
            <a:off x="1635125" y="1951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060" name="Rectangle 24"/>
          <p:cNvSpPr>
            <a:spLocks noChangeArrowheads="1"/>
          </p:cNvSpPr>
          <p:nvPr/>
        </p:nvSpPr>
        <p:spPr bwMode="auto">
          <a:xfrm>
            <a:off x="1635125" y="19510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2061" name="Rectangle 25"/>
          <p:cNvSpPr>
            <a:spLocks noChangeArrowheads="1"/>
          </p:cNvSpPr>
          <p:nvPr/>
        </p:nvSpPr>
        <p:spPr bwMode="auto">
          <a:xfrm>
            <a:off x="4556125" y="5022850"/>
            <a:ext cx="160813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-71415" tIns="-85698" rIns="-71415" bIns="-85698"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2062" name="Rectangle 28"/>
          <p:cNvSpPr>
            <a:spLocks noChangeArrowheads="1"/>
          </p:cNvSpPr>
          <p:nvPr/>
        </p:nvSpPr>
        <p:spPr bwMode="auto">
          <a:xfrm>
            <a:off x="1727200" y="1997075"/>
            <a:ext cx="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buFontTx/>
              <a:buChar char="•"/>
            </a:pPr>
            <a:endParaRPr lang="en-GB" altLang="en-US">
              <a:solidFill>
                <a:srgbClr val="CC0000"/>
              </a:solidFill>
            </a:endParaRPr>
          </a:p>
          <a:p>
            <a:endParaRPr lang="en-GB" altLang="en-US"/>
          </a:p>
        </p:txBody>
      </p:sp>
      <p:sp>
        <p:nvSpPr>
          <p:cNvPr id="2063" name="TextBox 1"/>
          <p:cNvSpPr txBox="1">
            <a:spLocks noChangeArrowheads="1"/>
          </p:cNvSpPr>
          <p:nvPr/>
        </p:nvSpPr>
        <p:spPr bwMode="auto">
          <a:xfrm>
            <a:off x="854075" y="344488"/>
            <a:ext cx="7237413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 dirty="0">
                <a:latin typeface="Calibri" pitchFamily="34" charset="0"/>
              </a:rPr>
              <a:t>Year One Phonics Screening Check</a:t>
            </a:r>
          </a:p>
        </p:txBody>
      </p:sp>
      <p:sp>
        <p:nvSpPr>
          <p:cNvPr id="2064" name="TextBox 18"/>
          <p:cNvSpPr txBox="1">
            <a:spLocks noChangeArrowheads="1"/>
          </p:cNvSpPr>
          <p:nvPr/>
        </p:nvSpPr>
        <p:spPr bwMode="auto">
          <a:xfrm>
            <a:off x="1419225" y="5443538"/>
            <a:ext cx="6121400" cy="1200150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Parent Workshop</a:t>
            </a:r>
          </a:p>
          <a:p>
            <a:pPr algn="ctr" eaLnBrk="1" hangingPunct="1"/>
            <a:r>
              <a:rPr lang="en-GB" sz="3200" i="1">
                <a:latin typeface="Calibri" pitchFamily="34" charset="0"/>
              </a:rPr>
              <a:t>10 June,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4" descr="https://encrypted-tbn3.google.com/images?q=tbn:ANd9GcTlA8EnZjRlLG6mwJAOCtOL8fDJKR758hlXSPn2K0NVtOrmmrc1A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7326">
            <a:off x="6357938" y="4857750"/>
            <a:ext cx="2543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28625" y="1905000"/>
            <a:ext cx="85725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Encourage your children to use their sounds and actions to find the sound they need to read and write at home. 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Children can practise their phonics by playing games online.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The children particularly like:  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 * Buried Treasure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 * </a:t>
            </a:r>
            <a:r>
              <a:rPr lang="en-GB" altLang="en-US" dirty="0" err="1" smtClean="0">
                <a:latin typeface="Calibri" panose="020F0502020204030204" pitchFamily="34" charset="0"/>
              </a:rPr>
              <a:t>Poopdeck</a:t>
            </a:r>
            <a:r>
              <a:rPr lang="en-GB" altLang="en-US" dirty="0" smtClean="0">
                <a:latin typeface="Calibri" panose="020F0502020204030204" pitchFamily="34" charset="0"/>
              </a:rPr>
              <a:t> Pirates 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 * Picnic on Pluto</a:t>
            </a:r>
          </a:p>
        </p:txBody>
      </p:sp>
      <p:sp>
        <p:nvSpPr>
          <p:cNvPr id="11269" name="AutoShape 8" descr="data:image/jpeg;base64,/9j/4AAQSkZJRgABAQAAAQABAAD/2wCEAAkGBhQSEBUSEhQWFRUUGB0aFxgVFh4dIBoYFhgYGhgdHBodHCYeIBsjGhoYHy8gJCgpLCwsGB4xNTAqNiYrLSoBCQoKDgwOGg8PGS0lHyQ2KSw1KiosKSw1LCwvLC0pLSkqKiwpLCwpKSwpKSwpKSwsLCwpLCksKSwtLCksLCwpMv/AABEIAHQAoAMBIgACEQEDEQH/xAAcAAABBQEBAQAAAAAAAAAAAAAFAAIDBAYBBwj/xABIEAACAQIEAwQGBwUECAcAAAABAhEDIQAEEjEFQVEGEyJhBzJCcYGRFCNSYnKh4ZKxssHwFyRj0RUzgqK0wtLxFjRDU1SDk//EABoBAAIDAQEAAAAAAAAAAAAAAAIEAAEDBQb/xAAtEQACAQMDAwIFBAMAAAAAAAAAAQIDESEEEjETQVEicQVCYYGxI5GhwRQVM//aAAwDAQACEQMRAD8A3+a4kEYg6hAtCrFkVmOo8hznYOW2Fr9LiNIlFIQh20agwI1aXJgkCboRsJJ8rsFU9T8zhd4dpPzOHOlK/Jh1oNJbTirJA6mPng5ksn3YN5nywCnEv0t/tt88HUhKSsmY05KLux/ZCrWanVNfvv8AWnuxmECuE0rE6QAZbU1h4dWn2cHlXGe+lP8Aab5459Jf7TfPGToNu5r114NGRiBcmgEaRfrfAP6S/wBpvnhfSX+03zxSoS8k6y8DaggkDaT++2K2Zzapuyhj6oJ3JtPuHPExIFzYDf3DGGzGQraj3mpmPrGN2neeQiIXlEcsHWqOmlZXAo01Uk7s2dAAL4xqpm8MLr9/ykyx6TaLgzV+GDdEB8h4SPwsIt9026dC2gsKo5gAfIAYmyr6To5ez5fd93T4jpKmopSh+rT+6Nac9z2MG/6FqTM0+ZAcajc7axDKbm6tHlcnHArSAQw0uuoapiZiQ3iE8iCwPU4LRivnROjqGsfKCSPd+h5Y5kdS22n3G9uUMqmAtifrFsInntNsdqZlAYlr7AoZtvYAz8Ok46wHglA41jwmIO/2rfPDOJcNLXpJoEEFXcMDJVrKZWJUSCwtNtsNaeu6S5Br01N5JKdQEAgyDzGJDHn8sDkpOkArpJv9SbE8/AbT1Ak85O+GJxB5AAVr3HqNp1MtgXu3hJ0henWB0YaqMld4E5UGuMhXWP6AwtY8/kP63xBTrqxgG43Bsfkbx57eeJMMqzyjB3WGLCwsLBAiwsLCxCCwsLCxCCwsLHGYAEnYb4hCDNVYt0ufn4R8SJ9yn4tytO89P4v0BNuRZugxCwLNEXmSN/Gdh7lA+St1GHrxSgvh76nax8amD5kGAZ5HrjLcr5ZpZpYCmS06xriPPacXs3RplHCFAxHhhhGoXW34owBynEqVUlaVWlUI3FOojkDzCsSPjizgZ01UzcuM9mLFgsCAw2YAj3ESPyOKub3T8R/gbE+SE0gPsyP2WIH5RiDN+sn4j/A2PNSjtqWOpF3scb2Px/yOLZc4qc6f4j/A2LOBqPIUuRMARBEg7g4r1OGUiQdA52k8xBPv8x798WMLAqckrJgWXIMrZCoFIE1YB0agGvFpMhlaYGqSDv7q2UrHUxVjCDxBzI02hmM61axkkW8UrvBzEL5gsYUn3zuNjfkvKeewvJDUNXJcAuCfORgrr9ofPDg46j54D4UY9Z0/qcTqBnCwGGHaz1PzOJ0i+oF8LAkV2+0fnhwzTfaP5YrpsnUQUxVruzVFpUwC/rGSYUTALkX0yDA9orA5lRvE+KVKdF3W7BfCABJYkKoAPtFiAAeZGLed4nS4TkWr5ltVQwXvLVaxFkUm8ADSOirPXHK+Iap6dKEcylwN6eCqep8Iu1OD5ahTNTNMjges+Y06BMbIfAsn3tfc4CZr0w8LpEIMxqt/6dNio8rAD5Y8WzXHM1xziFKlVqFVq1AqIvqUlvJVZuQsmTc4954PkMtk9OWy4p0m0yEBAqOq2Lt7bX3JnnEAW5L0Lqq9aTb+nYeUkuEVMr2v4ZxCKYrUqjA+FavhYMbSmqCGv7BnBGtw6pQvSL1U9qm7anA603YyfwOb8mU+tQ7T9mcvxGm1GsVNRbBwQalFmEg7zB30NAYT5Eec+j/0mVsrmfoHEH1U1Y0hUYyaTqxWC3tU5EX2teLYSlotRov1dLNu3yvuW3GpiSPX+D5halMuhlS7xaNjBBBuCCCCDcEHHM8vjT/a/cB/zYjrjuKyuv8Aq8w4VxyWowhKg/FARhz8DWIOqXPeun4X/fS/zxpSrrULqrv+e4cY7WkR+1T97fwPiziBFlqY82/gfFo0jgqid0XJ5GYpcV4otBAzAsWbSoXmYJuTYCATOLdVotEmJiYt1J5L5n88UM5lBVENfYgxcdI5qv8AvPPIDAwjnJQP4Z2hbMVAmhQrAmxJsORPMeQA88H0pxt8TzPv/qBsAMUeDdnxRYvJJIgAiIHzN/1wXAwc4q/pLk12MzhYfSy7sAQoAIBGptwRIsATth4yf26gA5hPLcSZNvICOePWT11GPDv7HFjpKsu1vcr1aoUSxCjqTH78Da/aKmLLLe4QPmf8sC+2JXvaegEL3cgkHxEsbgm5EAfLA6mfBdb9ZgeU/wBCeuFZ66Ul6FYZjpEn6shluPs1lUfEn9y/zY4pZnPk+u+3JAFjr6on5m+KVOlJvPwxbp8Jeop7ukzDqJP57fLCcqjk7yY5GCisIsdnU7zNUAoKp3uonkxpo7xHPafKMZf09cYZ85Sy8+CkmqPvObk+cAfPGy4Lxb+85ZWTRpq6I2HipugHS0n3k++cL6ZKAp8VSq6a6ZjUpJGrSwLLO4lSBPn5Y5VRL/Yxz8rsRN7HdALsTwbMU+IZGppaitWqvd1aiNobqBtqkSsAidW/PHtWc7EB+LU+Jd8w7tQO60yJVSo8eqy3kiN5ve2OzfbXhWfoDIk1cmiaWy9RltTdJ03V2IC6iLnbYixwzJ9vc3wpBQz9F8yjEmlmlrag6HbS5BDjmPEpE3x1wDe8C7Jrlczm8yrvUfNuG0tA0xqOgNMGWaATAAgdSfm/jtZ3zVd6gAqNVcuFMgMXYsAeYmceq8W7VZ3iYQ5TvMhlFJNTM1KmgMG0x4hHqlWACtfVBjFPjWf4YeGPk0zSlqK6lYU/FUqiWBnTB1MYJBBA5mLwht+w/Emz3BBqJ7xUZNXPXTvTYeYYKfeME+FV+8K1JJ10g12J9c02ESbD3YzfokrfRuEVKzXCK1XSN4UVG/OIHxxpOC0EpqlJWLmlRpozciyjSSvlKH8scTQ2hLUQSxdW/s1cW5wZb4jltYpqF1eI2gH2Hve2IkzPdeEVr8wZdFPIczqmPVsOh2IrjfF9TmmJ0IYJG7NBDz90THUkHyxDlgTtt18j/Xv6xtjqQlensdiSh695o8tmhVkJcg3WxII2JJs3kT4VjYt4cEaGX03N2veTad4m8nmdz7rDN1M01JqZSBpAt9qQNQJ8/kIBAtfS5XMrUQOuzDnuDzB8wbHCtSDj7EuS4WFhYxIZU1iNNmKBSVR7hpA02Hqi5gnVpI2xailVADLoM6RIAki4CsLHqF89sMOdArLQ8JDA+Fhs3iazcp+MfG3czwpGMQAW9moBf8LbE29+Gqt1LIVJpxVgXx/s27ovdjWyG2poOmPVANjeCLrEbGcAMrlvrRTdXVuhUlh8OY8xbGsWrVogKACBPhqMxkTbS0ErAtMsPLpa10q6gVEgzAFT7Q+w4tPuIJ/LFKo0rBuObmarZinlzanqYXmpBH7P/Y4q5jjdWsPHV0qYGlByJgAgW/aPLBjiXZHc02n7tTz6N/Ij47DAWnwWoauju2DxMGwgHeTaB5dcFBRtzkCSZVq0vCdJKmxVjcqykFG6SrAG0Dw+eCHbbhC8W4euYpwtRQNYn1KoHqmbxLFZ5gowtgvQ7OU0H1xLvvoSeXluRuJaBuMCM0Heu65QeFgiugkq2geHUwHhI2DCRFvEIhXU0nUcZ03aUf58ou1jEdnPR7lxkzm+IVGpqrEFVYDTpOnS3hJ1ltlXlp3mz6vpByOWpfR8llnq09WqK9Ru71SPF3ZLSfeBBvB57PjPYDL55BS700s0BLI4AY6bTpBIdQDAYah94Xxhc76D+IK0IEqLybWB8wTjWn8RoyxUe1+HgycGg01Ph/HCi/S8zSzMQtOsVKyeSIIQ7QApUmBbljM5z0XZiln1yvro4DCqikAoTBsfbnw6evlfF+l6F89TAqVCieJQAryxZmAWNIN5jHqKcCz1MpUCVq9VFHirNSXU199NQgU7k6RJNxJJkHU1W6D/AMf1Pi/ZEUc5GcRyiZfL0sjTABcK9aPZpUyIH+0wFMdQtQ8jiXhFfxsJjUFjaSRqJAJMCzA35TGxxLluA5gEu+Wq1KjXd2alc7CF7yFUDYXgWAuTiynD8x4pylSCZ9ekbQAN6l9sDpdM6VLY+Xlv6hOVncHZvg6PWHiJDapVIIUm4GoncwfPfrOCNPJoqhAohRAC726tjr5HM2/utWxB9ekNv/sxL9HzH/xaoHQNS/M95+788MODXBe+/JDVyin1uQ2BvGwv+nzxb4XRNIXBCO19R2JsjQNgfVPnoPWZKFKqt/olYn30t/Id7b37+eKGepZ2rIOWqIv2VqUvzbvASdjaAIG++BlGTViYNDitns6Kazux9UdSN/gJueVuZGKlLNZuPFknJC7ipSGp/drssXm8XABwKzRzCDvczRqKCwUvKELqbSghXJCyQOcTJ5nE0+m3ztN2RjVm4xvHIIzmfKV60BNQdSpZZMqAQFb2bx8Cca6vmFNLXGpWAIU89UaQQR1Inp8MZjO9m6hdmVtWok3Yg3MwRsek+Q2wY4blnGWai0FlHhgk2JLJc/eBHwOCrQfIVGaeCTLuzSp0kcg06TAkhSSzKwBB9oETtBiKtw9GMAaWPsVNja+k3U26ScRDMXWCtyKiarSdBUwZj1Sg0mJ1G+J8rTetWiq+mV8NJTIiCQzagNd1bdelxhHerXkM3s2QpWqUjpgkWhXNo5+K7D4ahfbpO3EKbCGF5EI0C5Jghp08jeQcWhQbTAggSGp1CSARYw/rDymbEbbilVyYY6VJRmBBRwPEOelrg8/VJO+2D5yXcmoZErILEAmdI/5nI1t7zHTliRmSisWUKJCqt4G5Cjlb1vzwNcVKcqC6DSYCiRqtpiZC87jbphzZGFLsCJ5AnU0kTzkiN5my7WxLl8HM/V75e7amrJ9loLTBggkEKQeaiRyPLCp8PKQGr11MWSnWZmPwYtpE8yfji7lKyHwr9Xq2JILN+FhKx+GTblidKCrIUSZvfn95t5+Z/LGU7PE1+6KumCnyJ7yi7NUJWvSgNVZ93A8Vwh9wWB1OPQwMYnN5UhqTEzFelA2A8Y2HP3mfhja4e0ttnpMKvJ2MBcx2rpJxCnw8h++q0zVUgeHSpYGTO/gPLpjGZ/tHxTOcTzWU4e+XoJk9IZqyli5cSNg1rHYCOe4wL7ZrnP8AxDklyrUhmTkipd1OhfFW7xtNzyMC+4w0ZHsIwox5n2Z9I2Y/0Rnc1mwj1clVel9WIDsujTPQaniRyHXAzsL294lm87lxIr0KgJr6cs1NaEglQKp9Y7AXvfffEIevnGd4X22pV+IZjh6pUFTLKGdiF0kHTGmGJ9obgbHGR7O9peKcTzFWtlamXo5SjmO6KOhLsiFSxnSfEVPUXMcpxjeM9r34dx3ilSmoNSqEpI7+pTZu6OuoegANuZxCH0FGAHbkf3J/x0f+IpYt9nMrXSgv0quMxVa7OqKqiQLIFF1+8bmZtsKnbn/yT/jo/wDEUsXHlFPgErmAf1w5qhUhhGxWTtcSpaOQYCTyDNgYXlyp74KAh+ooiq01DWEsCrQo7oXAmWxQ7QVWGSqPT+lMRTL6KtBApRT45KJsIMiRIvswlivCmrxTE6KndSDHdU+7ddMvpIIaJBIMDoonYC1vLFjMMWdWVNSqLhhpJPj0lbagRqa46iAeWAyfE8oKdGojdxm6lUK2XUEGlpUpUVtz3ZddR1+IA9VnG6ymalQyyywCVIh0DAEal/mtrGwxxqtOzceUdaLU1kr5rLmsHRHeGLsysAbqaemSQRudonaeWLlFKK0QEUWY6kYXanOosR7RVSG1XiInlhyZn6wOqhvCRJaJEqRcA2EH54r1ldKWh4dQGM3sTTKiDdgZjkQZF1uMLyTxtfBHFoINlmFkqEL0YaiPwsTPz1e7DgAvWT8WP6fkMWG5/wBc8QgBQT8yf5nn7sDVebBlTNcP1hioCsQYEAhmi2sHwm8bfMxajwnNtMJqZJEA38MHxai0gzYg2JFhN8WuNZ1koll8MkKCbbnfyHnv5DAXJVWoVac1UdWbSwRiZLTDAbQCQnvU+/DFNOVN3MpNJh/OqfqiTtXpWGw8Y+J/q2KuQ9LOXeq4dSlKPqqgJYv01IFlS3si87HSSAVnsyZpMZgVqZhb7NPK7Hy5nbHl/Fs99JzdSplqTKapZhTpgk6QJYkD2jdmi0ki+7VSnKEMc34OlodJS1M5Rq4SV92Me5pshk8rxXidR9WZyOYdSQcrWjvUWJFQhTFQALMHSepK49DTsRSGey+cD1NeWodwikggpDCWJGot4t55YwPoc4tRWu9Fqf11UFkqi8qouh6AbgixmDeC3sWHqUnKCbFPiFGNDUSpwTSXn8/fkxuT9F+WptmvrK7Uc3rNTLs47sNUIJZQFDahFjJj4DEvZv0erk6q1FzWcqqiladKtW1IgIiygDZbCdsa3CxqImHf0T5cZts1Sr5qh3lQVKlKjV003cNq8QiYJJMTzMRiTO+izK1a+brVWqN9NQLUSVhdJQqyQshgUEEk88bTEGdqMtNjTXW4UlU1adTAGF1EGJMCeU4hAH2P7Hrw9GRcxma6sFCjMVAwRU1ABAAAo8X5DphnbnOp9FanrXWWonRqGqPpFK+mZjGazPanMOhDVCQzQFpUzTqGox09yCWlQGttr3llAkz8Q7HU8tkWq1FRswXpElR4aeqvSlaf7jUPjfdjeBUJKTwZ7rp2OlbyCwMRKuy2FwDpIkAkxO0nqcdv9up/+1T/AK8LCx3+nFvKOSpyXDB69ncuHNUUl1sTJMmSTLE3kyd5kHFnNCGRwSGDQCDeG3v8BjuFhbUU4xoysjahKTqxuy3Rqa6BrGA4JnTYNBiSOvmIxO9QmlUn7LfwnHcLHlnyj0S4CNTn5TiCgJCubkifdPQcv345hYwqcgAntif7qT0df34B5OWkkm1amIEAHxbkAb4WFhql/wAjKfId4gSKZcGGpxUU/epnULG0Wg+ROMxl+1b0qtTMU6VBatSNbCndiOe+97xvvvhYWBoSaWApckGQ7X1KFSpVpUqCPVMuVp7n52kkmBaSTzOL7+lLOD/2twPU6kDrhYWHIye5AS4uTf2mZv8Aw/2P1wv7S83/AIf7H64WFjqbI+Dnb5eRf2l5v/D/AGP1xz+0vN/4f7H64WFibI+Cb5eQe3aaocwM3op96ux0mNRXTrKzGsLK6t4JHTBFe19fOMuXqlQjMpOhYP1ZDgTe2pROFhYuNON+CpTlbk//2Q=="/>
          <p:cNvSpPr>
            <a:spLocks noChangeAspect="1" noChangeArrowheads="1"/>
          </p:cNvSpPr>
          <p:nvPr/>
        </p:nvSpPr>
        <p:spPr bwMode="auto">
          <a:xfrm>
            <a:off x="4541838" y="-1825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/>
          </a:p>
        </p:txBody>
      </p:sp>
      <p:pic>
        <p:nvPicPr>
          <p:cNvPr id="11270" name="Picture 10" descr="https://encrypted-tbn2.google.com/images?q=tbn:ANd9GcR3Vh3FsarlQZokPSlW4GkCuYyEE87bo_Sz6BhdkrTGjoHzk7U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506161">
            <a:off x="3438525" y="4786313"/>
            <a:ext cx="25146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https://encrypted-tbn1.google.com/images?q=tbn:ANd9GcQXpyeZpwWcNLXcHrrf54OL6_C2ErQfaevuhU3ns11ZrpbOrgA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48238" y="3929063"/>
            <a:ext cx="2338387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Box 9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How can you help?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28625" y="1905000"/>
            <a:ext cx="85725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REMEMBER</a:t>
            </a:r>
            <a:r>
              <a:rPr lang="en-GB" dirty="0">
                <a:latin typeface="Calibri" panose="020F0502020204030204" pitchFamily="34" charset="0"/>
              </a:rPr>
              <a:t>:  Phonics is not the only way </a:t>
            </a:r>
            <a:r>
              <a:rPr lang="en-GB" dirty="0">
                <a:latin typeface="Calibri" panose="020F0502020204030204" pitchFamily="34" charset="0"/>
              </a:rPr>
              <a:t>your child can become </a:t>
            </a:r>
            <a:r>
              <a:rPr lang="en-GB" dirty="0">
                <a:latin typeface="Calibri" panose="020F0502020204030204" pitchFamily="34" charset="0"/>
              </a:rPr>
              <a:t>a good reader. Continue to read with your child each night and encourage them to: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dirty="0">
                <a:latin typeface="Calibri" panose="020F0502020204030204" pitchFamily="34" charset="0"/>
              </a:rPr>
              <a:t> 	Sound out, re-read to check it makes sense, and use 	pictures for clues.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dirty="0">
                <a:latin typeface="Calibri" panose="020F0502020204030204" pitchFamily="34" charset="0"/>
              </a:rPr>
              <a:t> 	Ask </a:t>
            </a:r>
            <a:r>
              <a:rPr lang="en-GB" dirty="0">
                <a:latin typeface="Calibri" panose="020F0502020204030204" pitchFamily="34" charset="0"/>
              </a:rPr>
              <a:t>them questions </a:t>
            </a:r>
            <a:r>
              <a:rPr lang="en-GB" dirty="0">
                <a:latin typeface="Calibri" panose="020F0502020204030204" pitchFamily="34" charset="0"/>
              </a:rPr>
              <a:t>about the book;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dirty="0">
                <a:latin typeface="Calibri" panose="020F0502020204030204" pitchFamily="34" charset="0"/>
              </a:rPr>
              <a:t> 	And most importantly 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ENJOY READING</a:t>
            </a:r>
            <a:r>
              <a:rPr lang="en-GB" dirty="0">
                <a:latin typeface="Calibri" panose="020F0502020204030204" pitchFamily="34" charset="0"/>
              </a:rPr>
              <a:t>!</a:t>
            </a:r>
          </a:p>
        </p:txBody>
      </p:sp>
      <p:pic>
        <p:nvPicPr>
          <p:cNvPr id="12292" name="Picture 6" descr="https://encrypted-tbn3.google.com/images?q=tbn:ANd9GcTbORjumMRNajuopj6VOHWnrxZUAQkMEmAN6YPdfmbifr1Mzv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4286250"/>
            <a:ext cx="2081213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Picture 10" descr="https://encrypted-tbn2.google.com/images?q=tbn:ANd9GcRoeueQoNBvdzapL1ABgVxnJP8ApqQte7Jr2gZW4wNdHF4KtM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13" y="4286250"/>
            <a:ext cx="2195512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How else can you help?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13317" name="AutoShape 9" descr="data:image/jpeg;base64,/9j/4AAQSkZJRgABAQAAAQABAAD/2wBDAAkGBwgHBgkIBwgKCgkLDRYPDQwMDRsUFRAWIB0iIiAdHx8kKDQsJCYxJx8fLT0tMTU3Ojo6Iys/RD84QzQ5Ojf/2wBDAQoKCg0MDRoPDxo3JR8lNzc3Nzc3Nzc3Nzc3Nzc3Nzc3Nzc3Nzc3Nzc3Nzc3Nzc3Nzc3Nzc3Nzc3Nzc3Nzc3Nzf/wAARCACRALMDASIAAhEBAxEB/8QAHAABAAICAwEAAAAAAAAAAAAAAAcIBQYBAwQC/8QAQhAAAQMDAQYEAggFAQYHAAAAAQIDBAAFEQYHEiExQVETYXGBIpEIFBUjMkKhsRZScoLBNjM0N6Ky0UNic5KT4fH/xAAUAQEAAAAAAAAAAAAAAAAAAAAA/8QAFBEBAAAAAAAAAAAAAAAAAAAAAP/aAAwDAQACEQMRAD8Am6lKUClKGgV0zJceFHXIlvtMsoGVOOqCUp9Sa0baFtOt2kguHFCZt2x/sEr+FnzcPTgeXM+XOq86l1XetTyvHvM1b+6SUND4W2/JKRw68+fnQTvqPbVpy1rWzbEP3N4ZG80AlrPbePE+wIqObxts1TOK0wfqluaP4Q01vrH9ys8fYVGhOa4oM/O1rqa4LKpd+uKsjBSiQpCfknArCOvOvLK3nFuKPNS1Ek110oPTEnSoTm/EkvsLHEKZcKD+hra7HtR1dZykIuq5Taf/AA5g8UH3PxfrWl0oLIaL2yWi9uNRL039mTF4AWo5ZWf6vy+/zqTwoEAg5BGQRVIgrkMA1LWx3aRItcuNp69Oqdt7qg3GdWeMdR5Jz1QeA8vSgsJSlKBSlKBSlKBSlKBSlKBSlKAaibaztQFk8Sx6eeQu4kFL8gEERvId1/tWU2xa6VpS0phW5Y+1ZoUEHPFhGOK/XoPn041ndcU6tS1qUpa1FSlKOSSepNBy86t11brjiluLJUtaiSVE8ySeZrrpWd0npS6aruYg2pne3QFPPK4IZT3Uf2HWgwVd0aLIlKKYsd15Q5htBUR8qsrpPY/pyytIcuTQu0z8zkhP3Y8g3yx6551v8eJGithuNHZaQkYCW0BIA9BQUvk26dERvyochlGcbzjSkj9RXmwexq7jrTbqd11CVp6hScioG25aEt9lYj32yRkxmXHgzIjsowhJIJSsAcE8iCOWSKCG6VyeZzXFArkDJxXFcjGeNBbnZrfTqHRdtnuK3n/D8J4nnvo+En3xn3rZqiD6N8kq09dYhPBEwOAf1IAP/SKl+gUpSgUpSgUpSgUpSgV8uuJabU4shKEpKlEnAAHM19Vq+0+f9m6CvT4XuFUZTSVea/hH70FZdb6hc1NqefdFlRbdcwyFE/C2OCR5cBnHcmsDSlBl9LWGXqa9xrVAT968r4lkZS2gc1HyA/wOtWw0npu3aWszVstjW6hPFxw/ieX1Uo9z+g4DlUIbFrrZtLWq9ahvchKCVtxWG0p3nFHBUoJHn8PlwrNTPpAID5ELTylsg8FPSt1R9gk4+ZoJupUfaE2rWjVktFvcZcgXFY+BlxW+lzHEhKuHHyIFSCKBUd7epLTGzyQ24cLfkstt+agre/ZJqRKgb6ReoG35tvsDCwr6uDIfAP4VKGEg+eMn3FBDFKUoFciuK9NvhSrhOZhQWVPSX1hDTaOalGgnb6N8VSLFd5ZB3FyktD1SgE/9QqYawmi7A1pjTUK0tHeUyjLq/wCdw8VH5k1m8igUryXC6W+2NF24zY8VsDJU84EDHvWvu7StGNPBpeoIhUeqN5Sf/cBj9aDa6VjLZqOy3bP2ZdYUog4IaeSog+lZOgUpSgUpSgVoe3D/AIbXT+tnP/yorfKweubWu86Ru1vaAU69GWGgeqwMp/UCgp3Sua4oPoKIFfNK5waD0W6W/BnR5UMkSGXUuNEDPxA5H61dYcqqvsi0y7qLWMRSmyYcFYkSFngBjilPqVY4ds1anmKDGajvUTT9kl3WcoBmOgqx/MrkEjzJwKp/erpKvV1lXKcsKkSXCtZAwAew8gOHtUm7fdW/ad4b0/EVmNb1Bbyh+Z4g8P7QcepPaoloFKVk9P2O46guLdvtMVciQs9B8KB1KjyA8zQeFllbziG2UKW4tQShCBkqUeQAHM1Y3ZFs3/hlkXe8JSq7vJ+BvgRFSRxGf5j1Pt3zkNm+zWDpBpMyVuS7wpPxvj8DXdLfl5nifLlW/efWg6J0yNb4b0ua8hmOykrccWcBIHeoA1xtmulyddi6ZJgwRwEgp++c8+yR+vnWR+kJqd1cyNpmOshlCBIlYP41HO6n2xn3HaoVJoO2TJflvKelvOPuq4qcdWVKJ8ya6t45zmuK5xQchRCt4cCDkEdK3fSe1LU2nS22ZP2hDSRmPLUVcOoSrORw9QO1aNXIOOVBb3Rms7TrCAZFscKXW8B+O5wcaJ7jqOxHD5GtiqmWnb5cdPXZi5Wl8tSWjw/lWnqlQ6g9qtbofVUPV9iauMTCHOCZDG9ksuY4j07HqKDYKUpQKelKUEF7T9kk524SbxpdtL7b6i4/C3sKQs8yjPAg8Tjn2znAiCZabjAKhOgSo6k/iDzCkEeuRV08V8uNocGHEpUOyhmgpVFt82YQIkSQ+ScDwmlKyfYVv+j9j+ory8y9dGzaoJOVl4ffFOPyo6Hp8WMc+PI2Wbabaz4baUZ57oxX1QYnTOnLXpi2It9ojhlkHeWScqcV1Uo9T/8AnKvLrvUTeltMTbqrHitp3GEn87iuCR8+J8ga2CoG+kZfFO3C32Fs/Aw39ad/rVlKR7AE/wBwoIcedW+4tx5aluLUVLWs5KieZJ6muulbLoPSMvWV7RAiktso+OTIxkNIz+56D/tQfehdE3TWVx8CCA1FbI+sS1g7jY7DurHIftzqzmktLWzSdsRCtbO7wHivK4uOq7qP+OQr2WGywLBa2Lda2AzGZGABzJ6knqT3rIUClKdqCpW1Vbq9od8L4wsSN0f0hICf0ArVKmnb1oqSJ/8AFFva8SOtCUTUoTlTahwDh7gjAPbHnwhc86AORqfdDbOdIaq0PbbiqC+zLdbKHnW5K8lxJKVHBJAyRnl1qAhjrVtdl1mfsOhbXBlpKZG4p11JHFJWoqx6gED2oIR2h7Kbhpdhdwt7pnWxPFat371kd1Acx5j5VHBGMcau480280406gLQtJSpKuIUCMEGqd6xtbdl1TdbawctRpK0N8+Cc8Bx8sUGGrctlurF6V1Uw84spgSSGZaem6eSv7Sc+ma02uRQXfGCARxFK0HZ5rGHK0VaVz5LaZKWPCc318SUEpz77ufelBv1KVwpQSCVEADiSTyoOaVompNrOlbG44wJS58ps4U1ETvAHtv/AIfXjWkv7f1eIr6tpweGDwLkziR6BHD5mgnGlRPp7bnZZ7oZvMB62FRwHQvxm/cgAj5GpTjSWZbDciK6h5h1IW24hWUrSRkEEcxQdvrVUtr8pcraJeCtZUG1pbT5AIHD55q1tVX2zQXIe0S6lxOEvlDyMdUlI/yDQaZFYdlSWo8dBcedWENoHNSicAfM1bXZ9pKPo/T7UFsByUv45T2OK1n/AAOQqsOhpLMPWVkkSUpLTc1oqKjgJG8Bve3P2q4lApSlApSlB8rQlaShaQpJGCCMg1HWoNjGl7q+p+Gl+2OKOVCKRuH+05A9sVI9dMuXHhR3JEx9phhtO8txxYSlI7knlQaFpbZBp7T89E5xT1xkNkKa+s7u42ociEgcT655VIQ4DiaivUu2+xQApuyRnbo9nAWctNfMjJ9h71GOo9req70FNNyxbmDwLcPKFEf1/i+RHOgnvW2urPpGA6uVIbdm7hLENK/jcV0zj8I8z+tVUvNxeu91l3GScvSnVOr8iTnFeZ5519xTr7i3HFnKlrUSVepNddArkDPKuK+2W1uuJaaQpbi1BKEIGSok8AB3oPXHcuCGUpYLvh9N3OKVZrRWgbfbdLW6Jc4jTk1LW8+VIBIWolRGfLOPalBs+oL5A09bHrldXgzHbHqVHoAOpNVr19tMu+rHFx23FQrVvEIjNKILg5feEH4vTl6867NsmqntQ6qkxEOkW+3OKYZbHIrHBaz55yPQVosaO9KfbYjtqcddWG20JGSpROAB55oOs8//AKpk1PeiNiUNmO1L1YtUiSfi+ptLw2jsFKHFR9CB61v69A6SUwWf4etwScjgwAfnzzQVFyamL6P+rH491OmJTqlxpKVORAST4biQVKSOwIBPbI7mow1TCj23Ut1gQllcaNLdaaJOfhSogcevLnW7bBbS/O121PRwYtzK3HFdytCkJH/MT7UFlqizblop2+WxF7trRcnwUFLraRxdZ5nHUlJycdiryqU6elBSADPpVjdlG0yJeYDFovklDN2ZTuIWv4UyUjkQeW9jmOvMeX1rXY1a77LcnWaR9mSnOLje5vMrPU7vNJPXHDy76TG2D6jU8lMu52ptk/iU2pxah6AoGfnQWGpWo6F0FD0glS0T5syStO6pbzp3AOyUDgOXM5PnW3UClKUHXJeRGYdfdOENIK1egGaqdrnXF11hPcclOqagpUfAiIUQhCc8CR1V3PyxVrLnG+u22VEKt3xmVN5PTIIqmdyt0q1z5EGc0pmTHWUONq5gj/HUHqKDy5PnWUY05fJLKHmLLcnWljKVtxHFJI7ggcalb6PFns8wXGfJbafuUdxKW0uYV4SCMhQHQk5GfKp1HnQU1c0zf2xlyx3NA/8ANDcH+K6mrHdnlbjVrnOLzxSiMsn9qufSgqnZdl2r7spG5aVxmljPiy1BoJ9Qfi/Spp2f7KrZpN9NwlOmfc0j4XFJAQz33E9/Mn0x1kOlAA4cKUpQUwv1tm2i6yoN0QpExpwhzP5jn8QPUHnmtn2OXG02rWzEq9vNMMpZWGnXfwocOMEnpw3hnzqx2odKWLUqEovdtZlFPBKzlK0jyWkhQ9M1rSdjmigve+znyP5DLcx++f1oN3hzYs1nxYclmQ3y32VhQz6g1p21PXbOj7R4TGHLrLSpMZsckd1q8h0HU+9bVZrNbrFARBtERuLGRyQjPzJPEnzPGqx7YpMiVtFu/wBYKvulpabSfyoCBjHkc596DUHFOSH1LUVOOuKyTzKlH/JJq0uyfSn8LaUYbkN7s+Vh+VnmlRHBH9o4eue9RDsL0q3fdRruc1JVFtZQ4EEcFunO78sZ9hVk6BSlKBXXIfajMrefcQ20hJUtazgJA6k12Gq0bXdoEjUl0etMB/cs0VzdAQf94WOaldwDyHLr6BuWstuEeKt2JpWMmS4hW6ZkgfdeqEg5V6nHuOccStqutZLqnPtpxrP5WmkJA/StMPWuKDbU7S9ZpVvC/wArPmEn/FTFsc2iTdVOSbXevCVOYb8Zt5tO74iOAO8OWQSOI71XEAgg1Of0ddPuITcNQvoKUuD6rHUQRvAEFZHcZCRnuDQTZWv6p0ZYtUtpF5hBxxH4H0KKHE/3DmPI5FaBtm2iXTT9xZsljV9WeWyl52VuhSgCSAlIIwOXE+fComG0LVyXi6L/ADd/+sY+WMUFgNH7MbTpG+LutsmzlKWypktOqSU7pIPHAzzAreKr9pDbdcYjiI+qGhOj5A+tMoCHU8+YGEq+QPDrU7Wu5QrtAZn26S3IivDKHG1ZB7+44gjpig9dKUoFKUoFKUoFKUoFR7tE2WQNXyTcY0r6hcykJW5ubyHgOA3hw4gcMjp3wMSFSgiTQWktQbOpcuRcrvakWBQCpRWog5AICk5HwnJHXjy7V75227SkWWWWW7hLQOb7LKQj/mUD+lan9Iy6TvtO22sKcRB8EvEA4S6vOOPfGP1qLLBYrlqG5N2+0xlPPuKxwHwoHdR6AUFwbVcI12t0e4QXPEjSGw42vBGQfI8q9VYvS9pTYtPwLUhfiCKylsrxjeIHE/OspQdUxDjsR9tlW64ttSUq7EjgapZOhyIEt2JNaUzIZUUONqHFJFXYrWtT6D05qdwPXa3oVIHDx2lFtwjsSOfvQVFxxxXYxHdkOpZYbW66s4ShtJUpR8gKslH2J6RbcK3ETXU/yLkED5gCtxsWlrFp9OLPa40ZRGC4lGVq9VHiaCC9C7G7pdltTNRJct0HIV4Chh50dsfkHrx8qsJb4Ua3QmYcJlLUZhAQ22nklIGMV6MDtSgjja1s5Vq9DNxtjiGrpHR4eHOCXkZyEk9CCTg+ZB6YrvebFdbHIUxd7fIiOA4+9bICj5HkfUVc/nXVJix5bKmZbDT7ShhSHUBSSPMGgpOOGcnhVkNgduulv0nINxaeZbelFcdt0EHdwASAeQJFbrD0pp2C+JEOxWxh4HKXGoiEqT6EDhWYAA5CgUpSgUpSgUpSgUpSgUpSgiT6RX+noH/r/wDaslsL/wBIteppSgkmlKUClKUClKUClKUClKUClKUClKUClKUClKU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088313" y="34036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13318" name="Rectangle 10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13320" name="AutoShape 13" descr="data:image/jpeg;base64,/9j/4AAQSkZJRgABAQAAAQABAAD/2wBDAAkGBwgHBgkIBwgKCgkLDRYPDQwMDRsUFRAWIB0iIiAdHx8kKDQsJCYxJx8fLT0tMTU3Ojo6Iys/RD84QzQ5Ojf/2wBDAQoKCg0MDRoPDxo3JR8lNzc3Nzc3Nzc3Nzc3Nzc3Nzc3Nzc3Nzc3Nzc3Nzc3Nzc3Nzc3Nzc3Nzc3Nzc3Nzc3Nzf/wAARCACRALMDASIAAhEBAxEB/8QAHAABAAICAwEAAAAAAAAAAAAAAAcIBQYBAwQC/8QAQhAAAQMDAQYEAggFAQYHAAAAAQIDBAAFEQYHEiExQVETYXGBIpEIFBUjMkKhsRZScoLBNjM0N6Ky0UNic5KT4fH/xAAUAQEAAAAAAAAAAAAAAAAAAAAA/8QAFBEBAAAAAAAAAAAAAAAAAAAAAP/aAAwDAQACEQMRAD8Am6lKUClKGgV0zJceFHXIlvtMsoGVOOqCUp9Sa0baFtOt2kguHFCZt2x/sEr+FnzcPTgeXM+XOq86l1XetTyvHvM1b+6SUND4W2/JKRw68+fnQTvqPbVpy1rWzbEP3N4ZG80AlrPbePE+wIqObxts1TOK0wfqluaP4Q01vrH9ys8fYVGhOa4oM/O1rqa4LKpd+uKsjBSiQpCfknArCOvOvLK3nFuKPNS1Ek110oPTEnSoTm/EkvsLHEKZcKD+hra7HtR1dZykIuq5Taf/AA5g8UH3PxfrWl0oLIaL2yWi9uNRL039mTF4AWo5ZWf6vy+/zqTwoEAg5BGQRVIgrkMA1LWx3aRItcuNp69Oqdt7qg3GdWeMdR5Jz1QeA8vSgsJSlKBSlKBSlKBSlKBSlKBSlKAaibaztQFk8Sx6eeQu4kFL8gEERvId1/tWU2xa6VpS0phW5Y+1ZoUEHPFhGOK/XoPn041ndcU6tS1qUpa1FSlKOSSepNBy86t11brjiluLJUtaiSVE8ySeZrrpWd0npS6aruYg2pne3QFPPK4IZT3Uf2HWgwVd0aLIlKKYsd15Q5htBUR8qsrpPY/pyytIcuTQu0z8zkhP3Y8g3yx6551v8eJGithuNHZaQkYCW0BIA9BQUvk26dERvyochlGcbzjSkj9RXmwexq7jrTbqd11CVp6hScioG25aEt9lYj32yRkxmXHgzIjsowhJIJSsAcE8iCOWSKCG6VyeZzXFArkDJxXFcjGeNBbnZrfTqHRdtnuK3n/D8J4nnvo+En3xn3rZqiD6N8kq09dYhPBEwOAf1IAP/SKl+gUpSgUpSgUpSgUpSgV8uuJabU4shKEpKlEnAAHM19Vq+0+f9m6CvT4XuFUZTSVea/hH70FZdb6hc1NqefdFlRbdcwyFE/C2OCR5cBnHcmsDSlBl9LWGXqa9xrVAT968r4lkZS2gc1HyA/wOtWw0npu3aWszVstjW6hPFxw/ieX1Uo9z+g4DlUIbFrrZtLWq9ahvchKCVtxWG0p3nFHBUoJHn8PlwrNTPpAID5ELTylsg8FPSt1R9gk4+ZoJupUfaE2rWjVktFvcZcgXFY+BlxW+lzHEhKuHHyIFSCKBUd7epLTGzyQ24cLfkstt+agre/ZJqRKgb6ReoG35tvsDCwr6uDIfAP4VKGEg+eMn3FBDFKUoFciuK9NvhSrhOZhQWVPSX1hDTaOalGgnb6N8VSLFd5ZB3FyktD1SgE/9QqYawmi7A1pjTUK0tHeUyjLq/wCdw8VH5k1m8igUryXC6W+2NF24zY8VsDJU84EDHvWvu7StGNPBpeoIhUeqN5Sf/cBj9aDa6VjLZqOy3bP2ZdYUog4IaeSog+lZOgUpSgUpSgVoe3D/AIbXT+tnP/yorfKweubWu86Ru1vaAU69GWGgeqwMp/UCgp3Sua4oPoKIFfNK5waD0W6W/BnR5UMkSGXUuNEDPxA5H61dYcqqvsi0y7qLWMRSmyYcFYkSFngBjilPqVY4ds1anmKDGajvUTT9kl3WcoBmOgqx/MrkEjzJwKp/erpKvV1lXKcsKkSXCtZAwAew8gOHtUm7fdW/ad4b0/EVmNb1Bbyh+Z4g8P7QcepPaoloFKVk9P2O46guLdvtMVciQs9B8KB1KjyA8zQeFllbziG2UKW4tQShCBkqUeQAHM1Y3ZFs3/hlkXe8JSq7vJ+BvgRFSRxGf5j1Pt3zkNm+zWDpBpMyVuS7wpPxvj8DXdLfl5nifLlW/efWg6J0yNb4b0ua8hmOykrccWcBIHeoA1xtmulyddi6ZJgwRwEgp++c8+yR+vnWR+kJqd1cyNpmOshlCBIlYP41HO6n2xn3HaoVJoO2TJflvKelvOPuq4qcdWVKJ8ya6t45zmuK5xQchRCt4cCDkEdK3fSe1LU2nS22ZP2hDSRmPLUVcOoSrORw9QO1aNXIOOVBb3Rms7TrCAZFscKXW8B+O5wcaJ7jqOxHD5GtiqmWnb5cdPXZi5Wl8tSWjw/lWnqlQ6g9qtbofVUPV9iauMTCHOCZDG9ksuY4j07HqKDYKUpQKelKUEF7T9kk524SbxpdtL7b6i4/C3sKQs8yjPAg8Tjn2znAiCZabjAKhOgSo6k/iDzCkEeuRV08V8uNocGHEpUOyhmgpVFt82YQIkSQ+ScDwmlKyfYVv+j9j+ory8y9dGzaoJOVl4ffFOPyo6Hp8WMc+PI2Wbabaz4baUZ57oxX1QYnTOnLXpi2It9ojhlkHeWScqcV1Uo9T/8AnKvLrvUTeltMTbqrHitp3GEn87iuCR8+J8ga2CoG+kZfFO3C32Fs/Aw39ad/rVlKR7AE/wBwoIcedW+4tx5aluLUVLWs5KieZJ6muulbLoPSMvWV7RAiktso+OTIxkNIz+56D/tQfehdE3TWVx8CCA1FbI+sS1g7jY7DurHIftzqzmktLWzSdsRCtbO7wHivK4uOq7qP+OQr2WGywLBa2Lda2AzGZGABzJ6knqT3rIUClKdqCpW1Vbq9od8L4wsSN0f0hICf0ArVKmnb1oqSJ/8AFFva8SOtCUTUoTlTahwDh7gjAPbHnwhc86AORqfdDbOdIaq0PbbiqC+zLdbKHnW5K8lxJKVHBJAyRnl1qAhjrVtdl1mfsOhbXBlpKZG4p11JHFJWoqx6gED2oIR2h7Kbhpdhdwt7pnWxPFat371kd1Acx5j5VHBGMcau480280406gLQtJSpKuIUCMEGqd6xtbdl1TdbawctRpK0N8+Cc8Bx8sUGGrctlurF6V1Uw84spgSSGZaem6eSv7Sc+ma02uRQXfGCARxFK0HZ5rGHK0VaVz5LaZKWPCc318SUEpz77ufelBv1KVwpQSCVEADiSTyoOaVompNrOlbG44wJS58ps4U1ETvAHtv/AIfXjWkv7f1eIr6tpweGDwLkziR6BHD5mgnGlRPp7bnZZ7oZvMB62FRwHQvxm/cgAj5GpTjSWZbDciK6h5h1IW24hWUrSRkEEcxQdvrVUtr8pcraJeCtZUG1pbT5AIHD55q1tVX2zQXIe0S6lxOEvlDyMdUlI/yDQaZFYdlSWo8dBcedWENoHNSicAfM1bXZ9pKPo/T7UFsByUv45T2OK1n/AAOQqsOhpLMPWVkkSUpLTc1oqKjgJG8Bve3P2q4lApSlApSlB8rQlaShaQpJGCCMg1HWoNjGl7q+p+Gl+2OKOVCKRuH+05A9sVI9dMuXHhR3JEx9phhtO8txxYSlI7knlQaFpbZBp7T89E5xT1xkNkKa+s7u42ociEgcT655VIQ4DiaivUu2+xQApuyRnbo9nAWctNfMjJ9h71GOo9req70FNNyxbmDwLcPKFEf1/i+RHOgnvW2urPpGA6uVIbdm7hLENK/jcV0zj8I8z+tVUvNxeu91l3GScvSnVOr8iTnFeZ5519xTr7i3HFnKlrUSVepNddArkDPKuK+2W1uuJaaQpbi1BKEIGSok8AB3oPXHcuCGUpYLvh9N3OKVZrRWgbfbdLW6Jc4jTk1LW8+VIBIWolRGfLOPalBs+oL5A09bHrldXgzHbHqVHoAOpNVr19tMu+rHFx23FQrVvEIjNKILg5feEH4vTl6867NsmqntQ6qkxEOkW+3OKYZbHIrHBaz55yPQVosaO9KfbYjtqcddWG20JGSpROAB55oOs8//AKpk1PeiNiUNmO1L1YtUiSfi+ptLw2jsFKHFR9CB61v69A6SUwWf4etwScjgwAfnzzQVFyamL6P+rH491OmJTqlxpKVORAST4biQVKSOwIBPbI7mow1TCj23Ut1gQllcaNLdaaJOfhSogcevLnW7bBbS/O121PRwYtzK3HFdytCkJH/MT7UFlqizblop2+WxF7trRcnwUFLraRxdZ5nHUlJycdiryqU6elBSADPpVjdlG0yJeYDFovklDN2ZTuIWv4UyUjkQeW9jmOvMeX1rXY1a77LcnWaR9mSnOLje5vMrPU7vNJPXHDy76TG2D6jU8lMu52ptk/iU2pxah6AoGfnQWGpWo6F0FD0glS0T5syStO6pbzp3AOyUDgOXM5PnW3UClKUHXJeRGYdfdOENIK1egGaqdrnXF11hPcclOqagpUfAiIUQhCc8CR1V3PyxVrLnG+u22VEKt3xmVN5PTIIqmdyt0q1z5EGc0pmTHWUONq5gj/HUHqKDy5PnWUY05fJLKHmLLcnWljKVtxHFJI7ggcalb6PFns8wXGfJbafuUdxKW0uYV4SCMhQHQk5GfKp1HnQU1c0zf2xlyx3NA/8ANDcH+K6mrHdnlbjVrnOLzxSiMsn9qufSgqnZdl2r7spG5aVxmljPiy1BoJ9Qfi/Spp2f7KrZpN9NwlOmfc0j4XFJAQz33E9/Mn0x1kOlAA4cKUpQUwv1tm2i6yoN0QpExpwhzP5jn8QPUHnmtn2OXG02rWzEq9vNMMpZWGnXfwocOMEnpw3hnzqx2odKWLUqEovdtZlFPBKzlK0jyWkhQ9M1rSdjmigve+znyP5DLcx++f1oN3hzYs1nxYclmQ3y32VhQz6g1p21PXbOj7R4TGHLrLSpMZsckd1q8h0HU+9bVZrNbrFARBtERuLGRyQjPzJPEnzPGqx7YpMiVtFu/wBYKvulpabSfyoCBjHkc596DUHFOSH1LUVOOuKyTzKlH/JJq0uyfSn8LaUYbkN7s+Vh+VnmlRHBH9o4eue9RDsL0q3fdRruc1JVFtZQ4EEcFunO78sZ9hVk6BSlKBXXIfajMrefcQ20hJUtazgJA6k12Gq0bXdoEjUl0etMB/cs0VzdAQf94WOaldwDyHLr6BuWstuEeKt2JpWMmS4hW6ZkgfdeqEg5V6nHuOccStqutZLqnPtpxrP5WmkJA/StMPWuKDbU7S9ZpVvC/wArPmEn/FTFsc2iTdVOSbXevCVOYb8Zt5tO74iOAO8OWQSOI71XEAgg1Of0ddPuITcNQvoKUuD6rHUQRvAEFZHcZCRnuDQTZWv6p0ZYtUtpF5hBxxH4H0KKHE/3DmPI5FaBtm2iXTT9xZsljV9WeWyl52VuhSgCSAlIIwOXE+fComG0LVyXi6L/ADd/+sY+WMUFgNH7MbTpG+LutsmzlKWypktOqSU7pIPHAzzAreKr9pDbdcYjiI+qGhOj5A+tMoCHU8+YGEq+QPDrU7Wu5QrtAZn26S3IivDKHG1ZB7+44gjpig9dKUoFKUoFKUoFKUoFR7tE2WQNXyTcY0r6hcykJW5ubyHgOA3hw4gcMjp3wMSFSgiTQWktQbOpcuRcrvakWBQCpRWog5AICk5HwnJHXjy7V75227SkWWWWW7hLQOb7LKQj/mUD+lan9Iy6TvtO22sKcRB8EvEA4S6vOOPfGP1qLLBYrlqG5N2+0xlPPuKxwHwoHdR6AUFwbVcI12t0e4QXPEjSGw42vBGQfI8q9VYvS9pTYtPwLUhfiCKylsrxjeIHE/OspQdUxDjsR9tlW64ttSUq7EjgapZOhyIEt2JNaUzIZUUONqHFJFXYrWtT6D05qdwPXa3oVIHDx2lFtwjsSOfvQVFxxxXYxHdkOpZYbW66s4ShtJUpR8gKslH2J6RbcK3ETXU/yLkED5gCtxsWlrFp9OLPa40ZRGC4lGVq9VHiaCC9C7G7pdltTNRJct0HIV4Chh50dsfkHrx8qsJb4Ua3QmYcJlLUZhAQ22nklIGMV6MDtSgjja1s5Vq9DNxtjiGrpHR4eHOCXkZyEk9CCTg+ZB6YrvebFdbHIUxd7fIiOA4+9bICj5HkfUVc/nXVJix5bKmZbDT7ShhSHUBSSPMGgpOOGcnhVkNgduulv0nINxaeZbelFcdt0EHdwASAeQJFbrD0pp2C+JEOxWxh4HKXGoiEqT6EDhWYAA5CgUpSgUpSgUpSgUpSgUpSgiT6RX+noH/r/wDaslsL/wBIteppSgkmlKUClKUClKUClKUClKUClKUClKUClKUClKU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8088313" y="34036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/>
          </a:p>
        </p:txBody>
      </p:sp>
      <p:pic>
        <p:nvPicPr>
          <p:cNvPr id="14348" name="Picture 12" descr="http://allenkleinedeters.files.wordpress.com/2011/11/questions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2643182"/>
            <a:ext cx="5715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22" name="TextBox 10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85750" y="2428875"/>
            <a:ext cx="8643938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>
                <a:latin typeface="Comic Sans MS" pitchFamily="66" charset="0"/>
              </a:rPr>
              <a:t>	</a:t>
            </a:r>
            <a:r>
              <a:rPr lang="en-GB" dirty="0">
                <a:latin typeface="Calibri" panose="020F0502020204030204" pitchFamily="34" charset="0"/>
              </a:rPr>
              <a:t>Children </a:t>
            </a:r>
            <a:r>
              <a:rPr lang="en-GB" dirty="0">
                <a:latin typeface="Calibri" panose="020F0502020204030204" pitchFamily="34" charset="0"/>
              </a:rPr>
              <a:t>have </a:t>
            </a:r>
            <a:r>
              <a:rPr lang="en-GB" dirty="0">
                <a:latin typeface="Calibri" panose="020F0502020204030204" pitchFamily="34" charset="0"/>
              </a:rPr>
              <a:t>20-minute </a:t>
            </a:r>
            <a:r>
              <a:rPr lang="en-GB" dirty="0">
                <a:latin typeface="Calibri" panose="020F0502020204030204" pitchFamily="34" charset="0"/>
              </a:rPr>
              <a:t>daily discrete phonics </a:t>
            </a:r>
            <a:r>
              <a:rPr lang="en-GB" dirty="0">
                <a:latin typeface="Calibri" panose="020F0502020204030204" pitchFamily="34" charset="0"/>
              </a:rPr>
              <a:t>lessons.</a:t>
            </a:r>
            <a:endParaRPr lang="en-GB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dirty="0">
                <a:latin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</a:rPr>
              <a:t>	Children </a:t>
            </a:r>
            <a:r>
              <a:rPr lang="en-GB" dirty="0">
                <a:latin typeface="Calibri" panose="020F0502020204030204" pitchFamily="34" charset="0"/>
              </a:rPr>
              <a:t>are taught to read by breaking down words </a:t>
            </a:r>
            <a:r>
              <a:rPr lang="en-GB" dirty="0">
                <a:latin typeface="Calibri" panose="020F0502020204030204" pitchFamily="34" charset="0"/>
              </a:rPr>
              <a:t>into separate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sounds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</a:rPr>
              <a:t>or ‘phonemes’. </a:t>
            </a:r>
            <a:r>
              <a:rPr lang="en-GB" dirty="0">
                <a:latin typeface="Calibri" panose="020F0502020204030204" pitchFamily="34" charset="0"/>
              </a:rPr>
              <a:t>They </a:t>
            </a:r>
            <a:r>
              <a:rPr lang="en-GB" dirty="0">
                <a:latin typeface="Calibri" panose="020F0502020204030204" pitchFamily="34" charset="0"/>
              </a:rPr>
              <a:t>are then </a:t>
            </a:r>
            <a:r>
              <a:rPr lang="en-GB" dirty="0">
                <a:latin typeface="Calibri" panose="020F0502020204030204" pitchFamily="34" charset="0"/>
              </a:rPr>
              <a:t>taught </a:t>
            </a:r>
            <a:r>
              <a:rPr lang="en-GB" dirty="0">
                <a:latin typeface="Calibri" panose="020F0502020204030204" pitchFamily="34" charset="0"/>
              </a:rPr>
              <a:t>how to </a:t>
            </a:r>
            <a:r>
              <a:rPr lang="en-GB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blend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</a:rPr>
              <a:t>these sounds together to read </a:t>
            </a:r>
            <a:r>
              <a:rPr lang="en-GB" dirty="0">
                <a:latin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</a:rPr>
              <a:t>whole </a:t>
            </a:r>
            <a:r>
              <a:rPr lang="en-GB" dirty="0">
                <a:latin typeface="Calibri" panose="020F0502020204030204" pitchFamily="34" charset="0"/>
              </a:rPr>
              <a:t>word. </a:t>
            </a:r>
            <a:endParaRPr lang="en-GB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dirty="0">
                <a:latin typeface="Calibri" panose="020F0502020204030204" pitchFamily="34" charset="0"/>
              </a:rPr>
              <a:t> 	There are around 40 different sounds.</a:t>
            </a:r>
          </a:p>
        </p:txBody>
      </p:sp>
      <p:pic>
        <p:nvPicPr>
          <p:cNvPr id="3076" name="Picture 9" descr="https://encrypted-tbn3.google.com/images?q=tbn:ANd9GcQhHNGvTqQbhgNa1-7vrnAzVEtxiqvBnru_eXOBMKiU0xhrbJ_I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4938" y="4838700"/>
            <a:ext cx="230187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1331913" y="611188"/>
            <a:ext cx="6119812" cy="13239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Phonics at St Monica’s in the EYFS and KS1</a:t>
            </a:r>
            <a:endParaRPr lang="en-GB" sz="3200" i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917575"/>
            <a:ext cx="8518525" cy="582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14313" y="1749425"/>
            <a:ext cx="85725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GB" altLang="en-US">
                <a:latin typeface="Comic Sans MS" pitchFamily="66" charset="0"/>
              </a:rPr>
              <a:t> 	</a:t>
            </a:r>
            <a:r>
              <a:rPr lang="en-GB" altLang="en-US">
                <a:latin typeface="Calibri" pitchFamily="34" charset="0"/>
              </a:rPr>
              <a:t>Year 1children throughout England take the statutory phonics screening check during a DfE-designated week every June.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GB" altLang="en-US">
                <a:latin typeface="Calibri" pitchFamily="34" charset="0"/>
              </a:rPr>
              <a:t>	The check is very similar to activities the children do during their daily phonics lessons, orally segmenting and blending words. 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GB" altLang="en-US">
                <a:latin typeface="Calibri" pitchFamily="34" charset="0"/>
              </a:rPr>
              <a:t> 	The focus of the screening is to provide evidence of 	children’s decoding and blending skills. </a:t>
            </a:r>
            <a:endParaRPr lang="en-GB" altLang="en-US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1481138" y="2212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481138" y="2212975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6110288" y="4213225"/>
            <a:ext cx="2014537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-71415" tIns="-85698" rIns="-71415" bIns="-85698"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5127" name="Rectangle 11"/>
          <p:cNvSpPr>
            <a:spLocks noChangeArrowheads="1"/>
          </p:cNvSpPr>
          <p:nvPr/>
        </p:nvSpPr>
        <p:spPr bwMode="auto">
          <a:xfrm>
            <a:off x="1573213" y="2259013"/>
            <a:ext cx="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buFontTx/>
              <a:buChar char="•"/>
            </a:pPr>
            <a:endParaRPr lang="en-GB" altLang="en-US">
              <a:solidFill>
                <a:srgbClr val="CC0000"/>
              </a:solidFill>
            </a:endParaRPr>
          </a:p>
          <a:p>
            <a:endParaRPr lang="en-GB" altLang="en-US"/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1874838" y="2408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5129" name="Rectangle 13"/>
          <p:cNvSpPr>
            <a:spLocks noChangeArrowheads="1"/>
          </p:cNvSpPr>
          <p:nvPr/>
        </p:nvSpPr>
        <p:spPr bwMode="auto">
          <a:xfrm>
            <a:off x="1874838" y="24082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pic>
        <p:nvPicPr>
          <p:cNvPr id="5130" name="Picture 14" descr="https://encrypted-tbn3.google.com/images?q=tbn:ANd9GcS0PBsqoVqLNqxdVcHnMzd4F82zpKiX2H7QuwMXivIRAlg2PKj4"/>
          <p:cNvPicPr>
            <a:picLocks noChangeAspect="1" noChangeArrowheads="1"/>
          </p:cNvPicPr>
          <p:nvPr/>
        </p:nvPicPr>
        <p:blipFill>
          <a:blip r:embed="rId2" cstate="print"/>
          <a:srcRect t="26666"/>
          <a:stretch>
            <a:fillRect/>
          </a:stretch>
        </p:blipFill>
        <p:spPr bwMode="auto">
          <a:xfrm>
            <a:off x="6516688" y="4984750"/>
            <a:ext cx="24352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1" name="TextBox 12"/>
          <p:cNvSpPr txBox="1">
            <a:spLocks noChangeArrowheads="1"/>
          </p:cNvSpPr>
          <p:nvPr/>
        </p:nvSpPr>
        <p:spPr bwMode="auto">
          <a:xfrm>
            <a:off x="1511300" y="401638"/>
            <a:ext cx="6121400" cy="132397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What is the Year One Phonics Screening Check?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85750" y="1928813"/>
            <a:ext cx="85725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Comic Sans MS" panose="030F0702030302020204" pitchFamily="66" charset="0"/>
              </a:rPr>
              <a:t> 	</a:t>
            </a:r>
            <a:r>
              <a:rPr lang="en-GB" altLang="en-US" dirty="0" smtClean="0">
                <a:latin typeface="+mn-lt"/>
              </a:rPr>
              <a:t>Each check will take 4 to 9 minutes to complete.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+mn-lt"/>
              </a:rPr>
              <a:t>They will be asked to ‘sound out’ a word and blend the sounds together. e.g. d-o-g – dog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+mn-lt"/>
              </a:rPr>
              <a:t> 	The check consists of 40 words and non-words;  </a:t>
            </a:r>
            <a:endParaRPr lang="en-GB" altLang="en-US" dirty="0" smtClean="0">
              <a:solidFill>
                <a:srgbClr val="CC0000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+mn-lt"/>
              </a:rPr>
              <a:t> 	Children will be told if the word is a real or ‘alien’ word, which will have a corresponding alien image.</a:t>
            </a:r>
            <a:r>
              <a:rPr lang="en-GB" altLang="en-US" dirty="0" smtClean="0">
                <a:latin typeface="Comic Sans MS" panose="030F0702030302020204" pitchFamily="66" charset="0"/>
              </a:rPr>
              <a:t>	</a:t>
            </a:r>
            <a:endParaRPr lang="en-GB" altLang="en-US" dirty="0" smtClean="0">
              <a:solidFill>
                <a:srgbClr val="CC0000"/>
              </a:solidFill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1481138" y="2212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1643063" y="2214563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6150" name="Rectangle 8"/>
          <p:cNvSpPr>
            <a:spLocks noChangeArrowheads="1"/>
          </p:cNvSpPr>
          <p:nvPr/>
        </p:nvSpPr>
        <p:spPr bwMode="auto">
          <a:xfrm>
            <a:off x="6110288" y="4213225"/>
            <a:ext cx="2014537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-71415" tIns="-85698" rIns="-71415" bIns="-85698"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6151" name="Rectangle 11"/>
          <p:cNvSpPr>
            <a:spLocks noChangeArrowheads="1"/>
          </p:cNvSpPr>
          <p:nvPr/>
        </p:nvSpPr>
        <p:spPr bwMode="auto">
          <a:xfrm>
            <a:off x="1573213" y="2259013"/>
            <a:ext cx="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buFontTx/>
              <a:buChar char="•"/>
            </a:pPr>
            <a:endParaRPr lang="en-GB" altLang="en-US">
              <a:solidFill>
                <a:srgbClr val="CC0000"/>
              </a:solidFill>
            </a:endParaRPr>
          </a:p>
          <a:p>
            <a:endParaRPr lang="en-GB" altLang="en-US"/>
          </a:p>
        </p:txBody>
      </p:sp>
      <p:pic>
        <p:nvPicPr>
          <p:cNvPr id="7177" name="Picture 10" descr="http://t1.gstatic.com/images?q=tbn:ANd9GcTF82sc7cDpxbcU2jFciBxDWWdB_vAYiXO85hnZ4bkkalktk8Mu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424173">
            <a:off x="7417414" y="3292779"/>
            <a:ext cx="1052293" cy="6679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153" name="Rectangle 12"/>
          <p:cNvSpPr>
            <a:spLocks noChangeArrowheads="1"/>
          </p:cNvSpPr>
          <p:nvPr/>
        </p:nvSpPr>
        <p:spPr bwMode="auto">
          <a:xfrm>
            <a:off x="1874838" y="2408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6154" name="Rectangle 13"/>
          <p:cNvSpPr>
            <a:spLocks noChangeArrowheads="1"/>
          </p:cNvSpPr>
          <p:nvPr/>
        </p:nvSpPr>
        <p:spPr bwMode="auto">
          <a:xfrm>
            <a:off x="1874838" y="24082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6155" name="TextBox 11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What will the children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pic>
        <p:nvPicPr>
          <p:cNvPr id="7171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3" y="1785938"/>
            <a:ext cx="3500437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88" y="1785938"/>
            <a:ext cx="34290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6" descr="C:\Users\Home\AppData\Local\Microsoft\Windows\Temporary Internet Files\Content.IE5\JJAUIFA6\MC900089010[1].wm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048250"/>
            <a:ext cx="1798638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Box 6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Examples of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14313" y="2100263"/>
            <a:ext cx="85725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GB" altLang="en-US">
                <a:latin typeface="Comic Sans MS" pitchFamily="66" charset="0"/>
              </a:rPr>
              <a:t> </a:t>
            </a:r>
            <a:r>
              <a:rPr lang="en-GB" altLang="en-US">
                <a:latin typeface="Calibri" pitchFamily="34" charset="0"/>
              </a:rPr>
              <a:t>Miss Caldicott conducts all screenings; 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GB" altLang="en-US">
                <a:latin typeface="Calibri" pitchFamily="34" charset="0"/>
              </a:rPr>
              <a:t> 	The children complete the check one to one in a quiet area;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</a:pPr>
            <a:r>
              <a:rPr lang="en-GB" altLang="en-US">
                <a:latin typeface="Calibri" pitchFamily="34" charset="0"/>
              </a:rPr>
              <a:t> 	We are not permitted to indicate at the time whether they have correctly sounded out and / or blended the word. 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3121025" y="178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pic>
        <p:nvPicPr>
          <p:cNvPr id="11273" name="Picture 9" descr="https://encrypted-tbn0.google.com/images?q=tbn:ANd9GcTJrhPhFaYbzSZ88iSHWFIGLn-6NTHZdo7vSVnH0GEExI9imEOp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158" y="1384647"/>
            <a:ext cx="2428892" cy="1616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How is it administered?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85750" y="1857375"/>
            <a:ext cx="842962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Comic Sans MS" panose="030F0702030302020204" pitchFamily="66" charset="0"/>
              </a:rPr>
              <a:t> 	</a:t>
            </a:r>
            <a:r>
              <a:rPr lang="en-GB" altLang="en-US" dirty="0" smtClean="0">
                <a:latin typeface="Calibri" panose="020F0502020204030204" pitchFamily="34" charset="0"/>
              </a:rPr>
              <a:t>The children will be scored against a national standard 	(</a:t>
            </a:r>
            <a:r>
              <a:rPr lang="en-GB" altLang="en-US" i="1" dirty="0" smtClean="0">
                <a:latin typeface="Calibri" panose="020F0502020204030204" pitchFamily="34" charset="0"/>
              </a:rPr>
              <a:t>threshold yet to be published by </a:t>
            </a:r>
            <a:r>
              <a:rPr lang="en-GB" altLang="en-US" i="1" dirty="0" err="1" smtClean="0">
                <a:latin typeface="Calibri" panose="020F0502020204030204" pitchFamily="34" charset="0"/>
              </a:rPr>
              <a:t>DfE</a:t>
            </a:r>
            <a:r>
              <a:rPr lang="en-GB" altLang="en-US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 	We will inform you of whether your child’s score fell below or within this standard.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r>
              <a:rPr lang="en-GB" altLang="en-US" dirty="0" smtClean="0">
                <a:latin typeface="Calibri" panose="020F0502020204030204" pitchFamily="34" charset="0"/>
              </a:rPr>
              <a:t>         If your child’s score falls below the national 	standard they can re-take the Phonics Screening Check in year 2.  	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Char char="q"/>
              <a:defRPr/>
            </a:pPr>
            <a:endParaRPr lang="en-GB" alt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7937500" y="4649788"/>
            <a:ext cx="142875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-71415" tIns="-85698" rIns="-71415" bIns="-85698"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4572000" y="3063875"/>
            <a:ext cx="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buFontTx/>
              <a:buChar char="•"/>
            </a:pPr>
            <a:endParaRPr lang="en-GB" altLang="en-US">
              <a:solidFill>
                <a:srgbClr val="CC0000"/>
              </a:solidFill>
            </a:endParaRPr>
          </a:p>
          <a:p>
            <a:endParaRPr lang="en-GB" altLang="en-US"/>
          </a:p>
        </p:txBody>
      </p:sp>
      <p:sp>
        <p:nvSpPr>
          <p:cNvPr id="9224" name="AutoShape 9" descr="data:image/jpeg;base64,/9j/4AAQSkZJRgABAQAAAQABAAD/2wCEAAkGBhMSEBUUERQVFRITFRgVGBYXGBwfGhodGxgcHhobHBgYHCYeFxkjIxYaIC8hJSkpLCwsFx4xNTAsNSYrLCoBCQoKDgwOGg8PGikkHyQpNCktKSwpLCwsLTQpNS8sKS8sLCwsLCwsLCkpLSwqLCosLCopKSo0LCwpLCwsLSkuNf/AABEIAJAAyAMBIgACEQEDEQH/xAAcAAEAAgMBAQEAAAAAAAAAAAAABQYDBAcCCAH/xABHEAABAwIEAwQHBAUJCQEAAAABAAIDBBEFEiExBkFRBxNhgSIyQlJxkaEjM7HBFCVDYtEIFXJzkqKys/A1VGOCk8LS4fEk/8QAGwEBAAIDAQEAAAAAAAAAAAAAAAECAwQFBgf/xAAyEQACAgAFAgMGBAcAAAAAAAAAAQIRAwQSITFBUQVhcRMikcHR4TKhsfAGFCMzQlKB/9oADAMBAAIRAxEAPwDuKIiAIiIAiIgCIiAIiIAiIgCIiAIteqxGKP7yRjL+84D8Ss0cgcAWkEHYg3B8wgPSIiAIiIAiIgCIiAIiIAiIgCIiAIqtxP2kUVFdr5BJMP2Udi7z5N8yq7HPi+KtBYW0FG+xDt5XsOtwRrqOmXfmqOS4RRzV0t2WjiPj+jojllkzS8oo/SeTyFh6t/Gy8cIcS1NW6V01G+mibl7syE5nXvf0SBptrtqvfDPAVJRC8bM83tTSelIT1v7PlZWNSr5YSlyzFVVLY2OfI4NYxpc5x2AAuSfAALhnFHa1VVj3NoXmnpAbCUD7WS25BP3bfK/jyFw7esUMeFiJpIdUzMiuOgu438PRAXHwAwNaOQsPILWzOK4JKPLPR+B+H4eanKeN+GNbd2+D1A6aN5khqqhkp3k71xJP7wPrKw8G9otTSZ21VQ57rukaJX3ZI3UuZd33b77G+7hoQLGvMesdXRtkFni/Q8x5rQjjz4k38/35Hpc/4Dl8fDvLpRl07P1+vxOq03adWPNNM1kLo6pz7QkFpYwBxDjLd2Zwyi/o2OawA3Ubj3bRWRufTxwU5qLX71r3FkQPvMc0Xfz3tqNDZUSSrmMMEWZoFMbxyBp7waEWOuQ6He3JYaenDBYXJJJJOpJO5J5lZp5qSlcZWq4r5+nQ4eU/hzGxMX+utMV5q36cmtU4X3z3S1D3yzPN3vc7c/wUlgOPVWGOD6ORxjBzPp3m8bxzsPZd4jX8FrueQUikNyDuLbdCFhjmMRPVZ6XF8IyM4eyUEm9k1z35/wCdT6O4S4oixCkjqYdA8Wc0nVjh6zT4j6ix5qZXIP5PsxAr4r+gyaNw6XeH305eoF19dmLtWfNMSDw5uD6OvgERFJQIiIAiIgCIiAIiICv8Z8Yx4dC2R7HSOkdkYxu7ja+/LZVgU+LYobvccOpCNGt1md8ToW3/AOX4FdEfE11swBsbi42PUdCvaq42Ucbe72Oe8SdntJTYRVNp4QZBEXmR2shLSHE5jtsdBYK08GSB2HUhGg/R4vowD8ls8QNvSTg7GGT/AAFRfZu++E0h/wCC381CSUtiEkpbdiyIiK5kOW/yhKRxw6GVou2GpY53wLXNH1IHmuSEkuLhqLNcPEEG9vFfTXEmBsrKSank9WVhbfofZd8QQD5L5gjpJIJX00wtPTOcwtPtNvuOo2IPS3Vaeaja1I9H4DjqOI8GXWmvVWvnfnVGwNQC3ULLGV+Bg35nyv8AEL3ZcqR9Aw4vl/kERLqhnMLhcr9jNszjoN/ID/6hOqyYdg8uIVTKODd+sr+UcdxmJ/hz0HNZ8ODm9KOXnM1h5TDeNPpwu76HUf5P2GObRT1Dxb9JnJbfm1gsD8Llw8l1NaeD4VHTQRwQi0cTQxo8B16k7k9StxdxKj5VKTk22ERFJAREQBLqh9rmNPpoKVwmkijfVNZKY75iwseSLtFxsNtfkqbwhVUs+M0jKNkrRG2aaR7u8BcMmVo+0JLm3J352UN70XUbi3aO3IiKSgREQBERAaOOj/8ALP8A1Mn+AqF7MT+qKT+q/wC4qcxaZjYX53sYHNcLvcANQeZXNOzztEo6bDYYJHPdMwPvHHG959ckagW1v1VG0pGNtKW51dFSYe0eSU2p8NrZBcDM5gYNT1cVdlZNPgupJ8BUHtO7Mm4iwTQER1sQ9B+wePcf+R5XPIq/IpLJtO0fKUc8jZHQVEboqiPRzHCx+IH1/BZRJY6runaT2dsxKHNHaOsi1ilGl/3HnctP0OvUHg0bnh74ZmmOohcWvYd7jc/BcvMZfR70eD3vg/jDzKWDiv31w/8Ab7/qbDnrHmJXl5A9ZwFupC9Q0UtTUQ0lMftZzbNya3m422FrnyWth4bk0kdrN5yGBhyxMR7Lp18j3hmHTVc4pqNueY6ud7MQ5uc7kBf68yvoHgXgWHDIMkfpyvsZZj6z3fk0XNh49SSs3BvBdPhtOIoG+kbGSQ+tI7qT06DYKfXYwsJYapHzfP5/Ezs9U9kuF0X38wiIspzwiIgCIiAoHalC6WSihZN3DhJNU96AHFvcxa2ad/vVF8AYCW4vJM6pkqSKGItfJa/20jvVtoG2juB++rFxf/tCh6FlWD8MkR/IKM7PRlrZGncUFM3TYiOWdnXwC0niS/mNF7UZtK9nZ0RERbphCIiAKscT4NiE8rRS1jaaDL6YDA55dc6gkbWtzGys6KGrIas543sZgkOarqamofe93PsPkQ4/VW3hrhiGhhEUAOUEnM4guNzfV1hdSyKFFLgqoRW6QXmSUNF3EADck2HzKrXEvGghkFNSxmornjSJuzAfbldsxv8ArTdR8PAUtU4SYtOZ9iKaO7adptzG8hHU2S+xOroiYqOPsPYbOrILjcCQH8Lr9pOPMPkOVlZAXE2A7wAnyNrreouH6aEARQQsA92No/ALxiPDNLUNyzU8Tx+8wfQ2uE94e8SLHgi4IIPMKp8Z9mNHiRD5Q6OdosJojZ1ujtLOHx1HVSnDPCcNA2RlOZMkj8+V7swboBZt9m6eKmlPqWTfJR8G7GsMp814TO5wsXVBzm3gLBoPiBfxW/wp2b0WHSyS0zHZ5Blu92Ysb7jCdm/M6DVSuJY+yGop4HNcXVTntaRawyNzHNc/gpRBqsIiKQEREARFG4zxHTUjc1TMyO4uAT6Rt7rR6TvIJdEN0SSKp4f2p4bM/I2oDT1ka5jT8HPAF/BWmKVrmhzSHNIuCDcEdQRuFCafAUk+Cn8VgnE6LezYKt3he8A+mb6rS4cZkxdtrAPopgR/QqgR/muW/wAXC2I0DveZVx/Nkbx/lqOwt362pST60FaPjaWE/wCvguZK1nV6fU21/ZZ0JERdQ1QiIgCIiAKr8c8QyQMjgpLGtq3d3EPdHtSHwaFaFQsRrmRcQxuqSGMdRlkDjo3OZPSF+RI08wqyexSb2LBwlwnHQw5Qc8z/AEpZnaukdzJJ1t0CnUWjiOO09Pbv5o4ydQHuAJ8iVOyRbZI3kUGOOcP/AN8p/wDqN/ipakrY5W54nte0+00gj5hLQtGZERSSVLjcZKjDpuTKwRk9BLG5v42+atqqvacz9WSv5wuimHxZK0rBV8cTSTvhw6l/Se6t3krnhkbSRfIHEek6xCpdMpdNlxRV3hTi8VZkikjMFVAbSwuNyOjmn2mnqvHaBickVHkhNp6qRlNGejpDYu8hc+StqVWTqVWRdXxLWVtS6HC8jIYCWy1UjczC4exGB61uZ8OXPVm4xxHD5LYjTiamAF6qnafRBNruYTy5jTzVzwHBmUlNHBEPRjaG/E83HxJufNZsUbGYJBN90Y357+7lOb6XVafNldL5vcieI+MYaagNW0iRhaO6sfXLvVH5nmACqpwdwQ2uDcRxP7eacBzIzpGxnsjJ7WnI6a8zquf19a5/D1O03LY66RjSenducB/fPyXe+H6mOSlhfDbunRMLANgMosPLbyVE9b3KReuW/YjZuz3Dnb0cGl9mAb/0bf8ApVnB6ObCcShpWSF9BWZ+7a83dE9rbloPTbwN+o1veL41DSxGWokbGxvM8/ADdx8BqqJglY/F8TZVsa5lDRZ2xFwsZJHCzjbkBp8LDmTa0kk1XJaSSarkzdtT54qKKppR9rSziS+XNlaY3scSNrekN1T+E+0CCrxKhdbu3RySRkOcPSNRDqWjkBIwtt+8zquzYvhjKinlhkF2Sscw/Bwt+d18/cIcL08tZR0eQtqqeeR9Sbm7RC69gdBZ7g23MAnqqzw4uanW6NiMnTR9GoiLMUCIiAIiIAo3HeHaesi7qpjD2bjkQerXDUFSSIGrKU3sppxoKmtDPcFQ7L8Ntlu0PZph8Zzfo4kd70xdIf75I+itCKulFdEexEScIULhY0lNY6fcs/8AFUrHcB/mWVtdQ5m0pc1tVTi5blJt3jQToR9L9Lrpiqfahi7IMMmDtXTN7ljeZc/TbwFz5KJJVZWaVWR+I4rUYlVOpaGUw0sOX9IqWes4uFxHEeRsRc6W/H2ey/JZ1PX1scwN87pM4PxYbArP2R0TI8JgLAAZMz3kc3ZiLnyaB5K5IlatiMdStkZxJRd7RTxu1zwvb55Dr81Bdk1I1mEU5bvIHSOPVznG/wCAHkrbMwFpB2II+aqPZHU58IgGnoZ4/wCy82T/ACJf4l6GLi+IU+I0FY3TPKaSW3tNkByX+Dh9QsnGk7GV+GPmNoRNKM3siQxgRXOw3cs3afCThr3tBLoZIpm2FzdkjTsPNTeLYPBW05inZnieAbHQjoQd2uCVyiGuUvU3pJQ0EuIAGpJNgPiTsuccYcXvr2vocJYZnP8AQlnH3bGnQgPOhJ2J6HS5Uwey6BwDJqismhba0Mk7jHpsLC1wFaqDD4oGCOGNkbG7NY0ADyCNN7BqUtuCpUXZfT/zY2imJdZ3emRpsRIfabfkBpY8lHYR2ZVlJdtLib44T7BiDrfAOcWg+IAXRkTQh7OJRoOyWmdJ3lZLPWSdZnnL/ZbbTwvZXWnp2xtDGNDWNFg1oAAHgBssiKySXBZRS4ComCcLuhx+rnynupIGPabaB8jgJADbU/YAnpm8Ve0UlgiIgCIiAIiIAvL5ANyBy1XpamKYVFURGKdgkjdu13hsfAjqEBtoqTJwfXU1/wCbq093ygqgZGDwbJq9o8NV7MOOS2BfQ045vYHyO8musPqq6vIpqfYsGPcRwUcRkqHhoA0b7TjyDW7uJ2VY4cweatqRiFcwsa0EUtO79m0/tHg/tHfT5KQwXs/ijlE9U91ZVDaWbZvTJH6rLK1JTfIpvdnNMPrZsElfBNFLLhz5C+GWNpcYsxuWOaOQ/ja97CSru1aEty0UNRVTu0axsL2gHkXOc0WbfpdXlFGlrhjS1smYqYuLG94AHlozAbA21A8L3WvhWDw00fd07BHHcuyt2udzqt1FcuEREAREQBERAEREAREQBERAEREAREQBERAEREAREQBERAEREAREQBERAEREAREQBERAEREB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897813" y="34036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/>
          </a:p>
        </p:txBody>
      </p:sp>
      <p:pic>
        <p:nvPicPr>
          <p:cNvPr id="9225" name="Picture 2" descr="http://imgs.sfgate.com/blogs/images/sfgate/sfmoms/2010/08/31/shutterstock_57362761333x49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58038" y="4043363"/>
            <a:ext cx="1882775" cy="281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TextBox 10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The results?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85750" y="2032000"/>
            <a:ext cx="85725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sz="2800" dirty="0">
                <a:latin typeface="Comic Sans MS" pitchFamily="66" charset="0"/>
              </a:rPr>
              <a:t> 	</a:t>
            </a:r>
            <a:r>
              <a:rPr lang="en-GB" sz="2800" dirty="0">
                <a:latin typeface="Calibri" panose="020F0502020204030204" pitchFamily="34" charset="0"/>
              </a:rPr>
              <a:t>The </a:t>
            </a:r>
            <a:r>
              <a:rPr lang="en-GB" sz="2800" dirty="0">
                <a:latin typeface="Calibri" panose="020F0502020204030204" pitchFamily="34" charset="0"/>
              </a:rPr>
              <a:t>screening </a:t>
            </a:r>
            <a:r>
              <a:rPr lang="en-GB" sz="2800" dirty="0">
                <a:latin typeface="Calibri" panose="020F0502020204030204" pitchFamily="34" charset="0"/>
              </a:rPr>
              <a:t>will take </a:t>
            </a:r>
            <a:r>
              <a:rPr lang="en-GB" sz="2800" dirty="0">
                <a:latin typeface="Calibri" panose="020F0502020204030204" pitchFamily="34" charset="0"/>
              </a:rPr>
              <a:t>place throughout </a:t>
            </a:r>
            <a:r>
              <a:rPr lang="en-GB" sz="2800" dirty="0">
                <a:latin typeface="Calibri" panose="020F0502020204030204" pitchFamily="34" charset="0"/>
              </a:rPr>
              <a:t>the week beginning </a:t>
            </a:r>
            <a:r>
              <a:rPr lang="en-GB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	Monday </a:t>
            </a:r>
            <a:r>
              <a:rPr lang="en-GB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15</a:t>
            </a:r>
            <a:r>
              <a:rPr lang="en-GB" sz="2800" b="1" baseline="30000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</a:t>
            </a:r>
            <a:r>
              <a:rPr lang="en-GB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June</a:t>
            </a:r>
            <a:r>
              <a:rPr lang="en-GB" sz="2800" dirty="0">
                <a:solidFill>
                  <a:srgbClr val="CC0000"/>
                </a:solidFill>
                <a:latin typeface="Calibri" panose="020F0502020204030204" pitchFamily="34" charset="0"/>
              </a:rPr>
              <a:t>. 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sz="2800" dirty="0">
                <a:latin typeface="Calibri" panose="020F0502020204030204" pitchFamily="34" charset="0"/>
              </a:rPr>
              <a:t> 	It has been designed so that children of all 	abilities will be able to take part.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4479925" y="3017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4479925" y="3017838"/>
            <a:ext cx="184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AutoNum type="arabicPeriod"/>
            </a:pPr>
            <a:endParaRPr lang="en-GB" altLang="en-US">
              <a:solidFill>
                <a:srgbClr val="CC0000"/>
              </a:solidFill>
            </a:endParaRPr>
          </a:p>
          <a:p>
            <a:pPr lvl="1"/>
            <a:endParaRPr lang="en-GB" altLang="en-US"/>
          </a:p>
        </p:txBody>
      </p:sp>
      <p:sp>
        <p:nvSpPr>
          <p:cNvPr id="10246" name="Rectangle 7"/>
          <p:cNvSpPr>
            <a:spLocks noChangeArrowheads="1"/>
          </p:cNvSpPr>
          <p:nvPr/>
        </p:nvSpPr>
        <p:spPr bwMode="auto">
          <a:xfrm>
            <a:off x="7937500" y="4649788"/>
            <a:ext cx="142875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-71415" tIns="-85698" rIns="-71415" bIns="-85698"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247" name="Rectangle 10"/>
          <p:cNvSpPr>
            <a:spLocks noChangeArrowheads="1"/>
          </p:cNvSpPr>
          <p:nvPr/>
        </p:nvSpPr>
        <p:spPr bwMode="auto">
          <a:xfrm>
            <a:off x="4572000" y="3063875"/>
            <a:ext cx="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1" hangingPunct="1">
              <a:buFontTx/>
              <a:buChar char="•"/>
            </a:pPr>
            <a:endParaRPr lang="en-GB" altLang="en-US">
              <a:solidFill>
                <a:srgbClr val="CC0000"/>
              </a:solidFill>
            </a:endParaRPr>
          </a:p>
          <a:p>
            <a:endParaRPr lang="en-GB" altLang="en-US"/>
          </a:p>
        </p:txBody>
      </p:sp>
      <p:sp>
        <p:nvSpPr>
          <p:cNvPr id="10248" name="AutoShape 9" descr="data:image/jpeg;base64,/9j/4AAQSkZJRgABAQAAAQABAAD/2wCEAAkGBhMSEBUUERQVFRITFRgVGBYXGBwfGhodGxgcHhobHBgYHCYeFxkjIxYaIC8hJSkpLCwsFx4xNTAsNSYrLCoBCQoKDgwOGg8PGikkHyQpNCktKSwpLCwsLTQpNS8sKS8sLCwsLCwsLCkpLSwqLCosLCopKSo0LCwpLCwsLSkuNf/AABEIAJAAyAMBIgACEQEDEQH/xAAcAAEAAgMBAQEAAAAAAAAAAAAABQYDBAcCCAH/xABHEAABAwIEAwQHBAUJCQEAAAABAAIDBBEFEiExBkFRBxNhgSIyQlJxkaEjM7HBFCVDYtEIFXJzkqKys/A1VGOCk8LS4fEk/8QAGwEBAAIDAQEAAAAAAAAAAAAAAAECAwQFBgf/xAAyEQACAgAFAgMGBAcAAAAAAAAAAQIRAwQSITFBUQVhcRMikcHR4TKhsfAGFCMzQlKB/9oADAMBAAIRAxEAPwDuKIiAIiIAiIgCIiAIiIAiIgCIiAIteqxGKP7yRjL+84D8Ss0cgcAWkEHYg3B8wgPSIiAIiIAiIgCIiAIiIAiIgCIiAIqtxP2kUVFdr5BJMP2Udi7z5N8yq7HPi+KtBYW0FG+xDt5XsOtwRrqOmXfmqOS4RRzV0t2WjiPj+jojllkzS8oo/SeTyFh6t/Gy8cIcS1NW6V01G+mibl7syE5nXvf0SBptrtqvfDPAVJRC8bM83tTSelIT1v7PlZWNSr5YSlyzFVVLY2OfI4NYxpc5x2AAuSfAALhnFHa1VVj3NoXmnpAbCUD7WS25BP3bfK/jyFw7esUMeFiJpIdUzMiuOgu438PRAXHwAwNaOQsPILWzOK4JKPLPR+B+H4eanKeN+GNbd2+D1A6aN5khqqhkp3k71xJP7wPrKw8G9otTSZ21VQ57rukaJX3ZI3UuZd33b77G+7hoQLGvMesdXRtkFni/Q8x5rQjjz4k38/35Hpc/4Dl8fDvLpRl07P1+vxOq03adWPNNM1kLo6pz7QkFpYwBxDjLd2Zwyi/o2OawA3Ubj3bRWRufTxwU5qLX71r3FkQPvMc0Xfz3tqNDZUSSrmMMEWZoFMbxyBp7waEWOuQ6He3JYaenDBYXJJJJOpJO5J5lZp5qSlcZWq4r5+nQ4eU/hzGxMX+utMV5q36cmtU4X3z3S1D3yzPN3vc7c/wUlgOPVWGOD6ORxjBzPp3m8bxzsPZd4jX8FrueQUikNyDuLbdCFhjmMRPVZ6XF8IyM4eyUEm9k1z35/wCdT6O4S4oixCkjqYdA8Wc0nVjh6zT4j6ix5qZXIP5PsxAr4r+gyaNw6XeH305eoF19dmLtWfNMSDw5uD6OvgERFJQIiIAiIgCIiAIiICv8Z8Yx4dC2R7HSOkdkYxu7ja+/LZVgU+LYobvccOpCNGt1md8ToW3/AOX4FdEfE11swBsbi42PUdCvaq42Ucbe72Oe8SdntJTYRVNp4QZBEXmR2shLSHE5jtsdBYK08GSB2HUhGg/R4vowD8ls8QNvSTg7GGT/AAFRfZu++E0h/wCC381CSUtiEkpbdiyIiK5kOW/yhKRxw6GVou2GpY53wLXNH1IHmuSEkuLhqLNcPEEG9vFfTXEmBsrKSank9WVhbfofZd8QQD5L5gjpJIJX00wtPTOcwtPtNvuOo2IPS3Vaeaja1I9H4DjqOI8GXWmvVWvnfnVGwNQC3ULLGV+Bg35nyv8AEL3ZcqR9Aw4vl/kERLqhnMLhcr9jNszjoN/ID/6hOqyYdg8uIVTKODd+sr+UcdxmJ/hz0HNZ8ODm9KOXnM1h5TDeNPpwu76HUf5P2GObRT1Dxb9JnJbfm1gsD8Llw8l1NaeD4VHTQRwQi0cTQxo8B16k7k9StxdxKj5VKTk22ERFJAREQBLqh9rmNPpoKVwmkijfVNZKY75iwseSLtFxsNtfkqbwhVUs+M0jKNkrRG2aaR7u8BcMmVo+0JLm3J352UN70XUbi3aO3IiKSgREQBERAaOOj/8ALP8A1Mn+AqF7MT+qKT+q/wC4qcxaZjYX53sYHNcLvcANQeZXNOzztEo6bDYYJHPdMwPvHHG959ckagW1v1VG0pGNtKW51dFSYe0eSU2p8NrZBcDM5gYNT1cVdlZNPgupJ8BUHtO7Mm4iwTQER1sQ9B+wePcf+R5XPIq/IpLJtO0fKUc8jZHQVEboqiPRzHCx+IH1/BZRJY6runaT2dsxKHNHaOsi1ilGl/3HnctP0OvUHg0bnh74ZmmOohcWvYd7jc/BcvMZfR70eD3vg/jDzKWDiv31w/8Ab7/qbDnrHmJXl5A9ZwFupC9Q0UtTUQ0lMftZzbNya3m422FrnyWth4bk0kdrN5yGBhyxMR7Lp18j3hmHTVc4pqNueY6ud7MQ5uc7kBf68yvoHgXgWHDIMkfpyvsZZj6z3fk0XNh49SSs3BvBdPhtOIoG+kbGSQ+tI7qT06DYKfXYwsJYapHzfP5/Ezs9U9kuF0X38wiIspzwiIgCIiAoHalC6WSihZN3DhJNU96AHFvcxa2ad/vVF8AYCW4vJM6pkqSKGItfJa/20jvVtoG2juB++rFxf/tCh6FlWD8MkR/IKM7PRlrZGncUFM3TYiOWdnXwC0niS/mNF7UZtK9nZ0RERbphCIiAKscT4NiE8rRS1jaaDL6YDA55dc6gkbWtzGys6KGrIas543sZgkOarqamofe93PsPkQ4/VW3hrhiGhhEUAOUEnM4guNzfV1hdSyKFFLgqoRW6QXmSUNF3EADck2HzKrXEvGghkFNSxmornjSJuzAfbldsxv8ArTdR8PAUtU4SYtOZ9iKaO7adptzG8hHU2S+xOroiYqOPsPYbOrILjcCQH8Lr9pOPMPkOVlZAXE2A7wAnyNrreouH6aEARQQsA92No/ALxiPDNLUNyzU8Tx+8wfQ2uE94e8SLHgi4IIPMKp8Z9mNHiRD5Q6OdosJojZ1ujtLOHx1HVSnDPCcNA2RlOZMkj8+V7swboBZt9m6eKmlPqWTfJR8G7GsMp814TO5wsXVBzm3gLBoPiBfxW/wp2b0WHSyS0zHZ5Blu92Ysb7jCdm/M6DVSuJY+yGop4HNcXVTntaRawyNzHNc/gpRBqsIiKQEREARFG4zxHTUjc1TMyO4uAT6Rt7rR6TvIJdEN0SSKp4f2p4bM/I2oDT1ka5jT8HPAF/BWmKVrmhzSHNIuCDcEdQRuFCafAUk+Cn8VgnE6LezYKt3he8A+mb6rS4cZkxdtrAPopgR/QqgR/muW/wAXC2I0DveZVx/Nkbx/lqOwt362pST60FaPjaWE/wCvguZK1nV6fU21/ZZ0JERdQ1QiIgCIiAKr8c8QyQMjgpLGtq3d3EPdHtSHwaFaFQsRrmRcQxuqSGMdRlkDjo3OZPSF+RI08wqyexSb2LBwlwnHQw5Qc8z/AEpZnaukdzJJ1t0CnUWjiOO09Pbv5o4ydQHuAJ8iVOyRbZI3kUGOOcP/AN8p/wDqN/ipakrY5W54nte0+00gj5hLQtGZERSSVLjcZKjDpuTKwRk9BLG5v42+atqqvacz9WSv5wuimHxZK0rBV8cTSTvhw6l/Se6t3krnhkbSRfIHEek6xCpdMpdNlxRV3hTi8VZkikjMFVAbSwuNyOjmn2mnqvHaBickVHkhNp6qRlNGejpDYu8hc+StqVWTqVWRdXxLWVtS6HC8jIYCWy1UjczC4exGB61uZ8OXPVm4xxHD5LYjTiamAF6qnafRBNruYTy5jTzVzwHBmUlNHBEPRjaG/E83HxJufNZsUbGYJBN90Y357+7lOb6XVafNldL5vcieI+MYaagNW0iRhaO6sfXLvVH5nmACqpwdwQ2uDcRxP7eacBzIzpGxnsjJ7WnI6a8zquf19a5/D1O03LY66RjSenducB/fPyXe+H6mOSlhfDbunRMLANgMosPLbyVE9b3KReuW/YjZuz3Dnb0cGl9mAb/0bf8ApVnB6ObCcShpWSF9BWZ+7a83dE9rbloPTbwN+o1veL41DSxGWokbGxvM8/ADdx8BqqJglY/F8TZVsa5lDRZ2xFwsZJHCzjbkBp8LDmTa0kk1XJaSSarkzdtT54qKKppR9rSziS+XNlaY3scSNrekN1T+E+0CCrxKhdbu3RySRkOcPSNRDqWjkBIwtt+8zquzYvhjKinlhkF2Sscw/Bwt+d18/cIcL08tZR0eQtqqeeR9Sbm7RC69gdBZ7g23MAnqqzw4uanW6NiMnTR9GoiLMUCIiAIiIAo3HeHaesi7qpjD2bjkQerXDUFSSIGrKU3sppxoKmtDPcFQ7L8Ntlu0PZph8Zzfo4kd70xdIf75I+itCKulFdEexEScIULhY0lNY6fcs/8AFUrHcB/mWVtdQ5m0pc1tVTi5blJt3jQToR9L9Lrpiqfahi7IMMmDtXTN7ljeZc/TbwFz5KJJVZWaVWR+I4rUYlVOpaGUw0sOX9IqWes4uFxHEeRsRc6W/H2ey/JZ1PX1scwN87pM4PxYbArP2R0TI8JgLAAZMz3kc3ZiLnyaB5K5IlatiMdStkZxJRd7RTxu1zwvb55Dr81Bdk1I1mEU5bvIHSOPVznG/wCAHkrbMwFpB2II+aqPZHU58IgGnoZ4/wCy82T/ACJf4l6GLi+IU+I0FY3TPKaSW3tNkByX+Dh9QsnGk7GV+GPmNoRNKM3siQxgRXOw3cs3afCThr3tBLoZIpm2FzdkjTsPNTeLYPBW05inZnieAbHQjoQd2uCVyiGuUvU3pJQ0EuIAGpJNgPiTsuccYcXvr2vocJYZnP8AQlnH3bGnQgPOhJ2J6HS5Uwey6BwDJqismhba0Mk7jHpsLC1wFaqDD4oGCOGNkbG7NY0ADyCNN7BqUtuCpUXZfT/zY2imJdZ3emRpsRIfabfkBpY8lHYR2ZVlJdtLib44T7BiDrfAOcWg+IAXRkTQh7OJRoOyWmdJ3lZLPWSdZnnL/ZbbTwvZXWnp2xtDGNDWNFg1oAAHgBssiKySXBZRS4ComCcLuhx+rnynupIGPabaB8jgJADbU/YAnpm8Ve0UlgiIgCIiAIiIAvL5ANyBy1XpamKYVFURGKdgkjdu13hsfAjqEBtoqTJwfXU1/wCbq093ygqgZGDwbJq9o8NV7MOOS2BfQ045vYHyO8musPqq6vIpqfYsGPcRwUcRkqHhoA0b7TjyDW7uJ2VY4cweatqRiFcwsa0EUtO79m0/tHg/tHfT5KQwXs/ijlE9U91ZVDaWbZvTJH6rLK1JTfIpvdnNMPrZsElfBNFLLhz5C+GWNpcYsxuWOaOQ/ja97CSru1aEty0UNRVTu0axsL2gHkXOc0WbfpdXlFGlrhjS1smYqYuLG94AHlozAbA21A8L3WvhWDw00fd07BHHcuyt2udzqt1FcuEREAREQBERAEREAREQBERAEREAREQBERAEREAREQBERAEREAREQBERAEREAREQBERAEREB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897813" y="340360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/>
          </a:p>
        </p:txBody>
      </p:sp>
      <p:sp>
        <p:nvSpPr>
          <p:cNvPr id="10249" name="TextBox 10"/>
          <p:cNvSpPr txBox="1">
            <a:spLocks noChangeArrowheads="1"/>
          </p:cNvSpPr>
          <p:nvPr/>
        </p:nvSpPr>
        <p:spPr bwMode="auto">
          <a:xfrm>
            <a:off x="1511300" y="401638"/>
            <a:ext cx="6121400" cy="708025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GB" sz="4000">
                <a:latin typeface="Calibri" pitchFamily="34" charset="0"/>
              </a:rPr>
              <a:t>When will it happen?</a:t>
            </a:r>
          </a:p>
        </p:txBody>
      </p:sp>
      <p:pic>
        <p:nvPicPr>
          <p:cNvPr id="10250" name="Picture 14" descr="http://www.accrington-academy.org/portals/0/Images/Parents/i_love_read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9088" y="4886325"/>
            <a:ext cx="2181225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157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Arial</vt:lpstr>
      <vt:lpstr>Calibri Light</vt:lpstr>
      <vt:lpstr>Calibri</vt:lpstr>
      <vt:lpstr>Comic Sans MS</vt:lpstr>
      <vt:lpstr>Wingdings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</dc:creator>
  <cp:lastModifiedBy>Angel</cp:lastModifiedBy>
  <cp:revision>15</cp:revision>
  <dcterms:created xsi:type="dcterms:W3CDTF">2012-04-05T19:15:23Z</dcterms:created>
  <dcterms:modified xsi:type="dcterms:W3CDTF">2015-06-15T21:32:10Z</dcterms:modified>
</cp:coreProperties>
</file>