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5" r:id="rId6"/>
    <p:sldId id="259" r:id="rId7"/>
    <p:sldId id="260" r:id="rId8"/>
    <p:sldId id="262" r:id="rId9"/>
    <p:sldId id="263" r:id="rId10"/>
    <p:sldId id="264" r:id="rId11"/>
    <p:sldId id="269" r:id="rId12"/>
    <p:sldId id="266" r:id="rId13"/>
    <p:sldId id="267" r:id="rId14"/>
    <p:sldId id="268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825" autoAdjust="0"/>
  </p:normalViewPr>
  <p:slideViewPr>
    <p:cSldViewPr snapToGrid="0">
      <p:cViewPr varScale="1">
        <p:scale>
          <a:sx n="63" d="100"/>
          <a:sy n="63" d="100"/>
        </p:scale>
        <p:origin x="79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80FA-46B8-4A9B-8B2C-A8397EF07061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C204-F9F6-4FFF-B442-1448E1CD3F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66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80FA-46B8-4A9B-8B2C-A8397EF07061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C204-F9F6-4FFF-B442-1448E1CD3F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51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80FA-46B8-4A9B-8B2C-A8397EF07061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C204-F9F6-4FFF-B442-1448E1CD3F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87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80FA-46B8-4A9B-8B2C-A8397EF07061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C204-F9F6-4FFF-B442-1448E1CD3F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85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80FA-46B8-4A9B-8B2C-A8397EF07061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C204-F9F6-4FFF-B442-1448E1CD3F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9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80FA-46B8-4A9B-8B2C-A8397EF07061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C204-F9F6-4FFF-B442-1448E1CD3F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56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80FA-46B8-4A9B-8B2C-A8397EF07061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C204-F9F6-4FFF-B442-1448E1CD3F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35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80FA-46B8-4A9B-8B2C-A8397EF07061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C204-F9F6-4FFF-B442-1448E1CD3F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49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80FA-46B8-4A9B-8B2C-A8397EF07061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C204-F9F6-4FFF-B442-1448E1CD3F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6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80FA-46B8-4A9B-8B2C-A8397EF07061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C204-F9F6-4FFF-B442-1448E1CD3F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12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80FA-46B8-4A9B-8B2C-A8397EF07061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C204-F9F6-4FFF-B442-1448E1CD3F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17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E80FA-46B8-4A9B-8B2C-A8397EF07061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BC204-F9F6-4FFF-B442-1448E1CD3F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43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2648" y="275272"/>
            <a:ext cx="7425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Behaviour Policy Addendum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1638" y="1657350"/>
            <a:ext cx="9043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 smtClean="0">
                <a:solidFill>
                  <a:schemeClr val="bg1"/>
                </a:solidFill>
              </a:rPr>
              <a:t>behaviour </a:t>
            </a:r>
            <a:r>
              <a:rPr lang="en-US" sz="2400" dirty="0" smtClean="0">
                <a:solidFill>
                  <a:schemeClr val="bg1"/>
                </a:solidFill>
              </a:rPr>
              <a:t>Policy will </a:t>
            </a:r>
            <a:r>
              <a:rPr lang="en-US" sz="2400" dirty="0" smtClean="0">
                <a:solidFill>
                  <a:schemeClr val="bg1"/>
                </a:solidFill>
              </a:rPr>
              <a:t>be reviewed </a:t>
            </a:r>
            <a:r>
              <a:rPr lang="en-US" sz="2400" dirty="0" smtClean="0">
                <a:solidFill>
                  <a:schemeClr val="bg1"/>
                </a:solidFill>
              </a:rPr>
              <a:t>this academic year (2024-2025</a:t>
            </a:r>
            <a:r>
              <a:rPr lang="en-US" sz="2400" dirty="0" smtClean="0">
                <a:solidFill>
                  <a:schemeClr val="bg1"/>
                </a:solidFill>
              </a:rPr>
              <a:t>), we </a:t>
            </a:r>
            <a:r>
              <a:rPr lang="en-US" sz="2400" dirty="0" smtClean="0">
                <a:solidFill>
                  <a:schemeClr val="bg1"/>
                </a:solidFill>
              </a:rPr>
              <a:t>will be using the TGMC approach.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8888" y="5643563"/>
            <a:ext cx="702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All resources shown have been saved in favourites on the TGMC website.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5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00025" y="157163"/>
            <a:ext cx="125587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TGMC – Lanyard scripts</a:t>
            </a:r>
          </a:p>
          <a:p>
            <a:pPr algn="ctr"/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68" y="1428748"/>
            <a:ext cx="3373109" cy="33575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192" y="1428748"/>
            <a:ext cx="3388367" cy="3357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674" y="1428748"/>
            <a:ext cx="3420617" cy="335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7999"/>
            <a:ext cx="125587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66" y="898941"/>
            <a:ext cx="8973416" cy="5099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79280" y="1417320"/>
            <a:ext cx="22250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1:1 behaviour pathway. This supports children on their own journey to complete task or behaviour expected.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3357" y="157163"/>
            <a:ext cx="125587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TGMC – Desktop check-ins </a:t>
            </a:r>
          </a:p>
          <a:p>
            <a:pPr algn="ctr"/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5" y="1228803"/>
            <a:ext cx="7467600" cy="528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11957" y="157162"/>
            <a:ext cx="125587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Pathways </a:t>
            </a:r>
          </a:p>
          <a:p>
            <a:pPr algn="ctr"/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473" y="780394"/>
            <a:ext cx="8055853" cy="25084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1381" y="3667931"/>
            <a:ext cx="97120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Resources have been handed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Break down into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Focus on positive behaviours not the negative behaviours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ALL partners (class) </a:t>
            </a:r>
            <a:r>
              <a:rPr lang="en-GB" sz="2800" dirty="0" smtClean="0">
                <a:solidFill>
                  <a:schemeClr val="bg1"/>
                </a:solidFill>
              </a:rPr>
              <a:t>are </a:t>
            </a:r>
            <a:r>
              <a:rPr lang="en-GB" sz="2800" dirty="0" smtClean="0">
                <a:solidFill>
                  <a:schemeClr val="bg1"/>
                </a:solidFill>
              </a:rPr>
              <a:t>accountable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11957" y="157162"/>
            <a:ext cx="125587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Pathways </a:t>
            </a:r>
          </a:p>
          <a:p>
            <a:pPr algn="ctr"/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473" y="780394"/>
            <a:ext cx="8055853" cy="25084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545" y="3584804"/>
            <a:ext cx="29925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 smtClean="0">
                <a:solidFill>
                  <a:schemeClr val="bg1"/>
                </a:solidFill>
              </a:rPr>
              <a:t>TEACH 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Book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Drama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Reflection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Video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388" y="3730458"/>
            <a:ext cx="4414610" cy="2483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071" y="3467117"/>
            <a:ext cx="24288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11957" y="157162"/>
            <a:ext cx="125587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Pathways </a:t>
            </a:r>
          </a:p>
          <a:p>
            <a:pPr algn="ctr"/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473" y="780394"/>
            <a:ext cx="8055853" cy="25084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6617" y="3496537"/>
            <a:ext cx="7661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 smtClean="0">
                <a:solidFill>
                  <a:schemeClr val="bg1"/>
                </a:solidFill>
              </a:rPr>
              <a:t>TIP Framework</a:t>
            </a:r>
            <a:endParaRPr lang="en-GB" sz="2800" dirty="0" smtClean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66655" y="4327534"/>
            <a:ext cx="678872" cy="493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19600" y="4327534"/>
            <a:ext cx="166255" cy="646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38255" y="4327534"/>
            <a:ext cx="1856509" cy="854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67000" y="4858434"/>
            <a:ext cx="139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Tell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96592" y="4975133"/>
            <a:ext cx="1530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Identify skill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5329076"/>
            <a:ext cx="1648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Practise new skill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11957" y="157162"/>
            <a:ext cx="125587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Pathways </a:t>
            </a:r>
          </a:p>
          <a:p>
            <a:pPr algn="ctr"/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473" y="780394"/>
            <a:ext cx="8055853" cy="25084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30927" y="3450324"/>
            <a:ext cx="95665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bg1"/>
                </a:solidFill>
              </a:rPr>
              <a:t>Children to succeed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bg1"/>
                </a:solidFill>
              </a:rPr>
              <a:t>Pathway not to be used more than two weeks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bg1"/>
                </a:solidFill>
              </a:rPr>
              <a:t>Bespoke to class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bg1"/>
                </a:solidFill>
              </a:rPr>
              <a:t>Move pointer closer to target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bg1"/>
                </a:solidFill>
              </a:rPr>
              <a:t>Collaboration vs competition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bg1"/>
                </a:solidFill>
              </a:rPr>
              <a:t>Class is a Team</a:t>
            </a:r>
          </a:p>
        </p:txBody>
      </p:sp>
    </p:spTree>
    <p:extLst>
      <p:ext uri="{BB962C8B-B14F-4D97-AF65-F5344CB8AC3E}">
        <p14:creationId xmlns:p14="http://schemas.microsoft.com/office/powerpoint/2010/main" val="15080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6986" y="2018348"/>
            <a:ext cx="7400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St. Monica’s </a:t>
            </a:r>
            <a:r>
              <a:rPr lang="en-US" sz="4400" b="1" dirty="0" smtClean="0">
                <a:solidFill>
                  <a:schemeClr val="bg1"/>
                </a:solidFill>
              </a:rPr>
              <a:t>Behaviour </a:t>
            </a:r>
            <a:r>
              <a:rPr lang="en-US" sz="4400" b="1" dirty="0" smtClean="0">
                <a:solidFill>
                  <a:schemeClr val="bg1"/>
                </a:solidFill>
              </a:rPr>
              <a:t>24 -2 5</a:t>
            </a:r>
          </a:p>
          <a:p>
            <a:pPr algn="ctr"/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40080"/>
            <a:ext cx="111709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This year we will be using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smtClean="0">
                <a:solidFill>
                  <a:schemeClr val="bg1"/>
                </a:solidFill>
              </a:rPr>
              <a:t>behaviour</a:t>
            </a:r>
            <a:r>
              <a:rPr lang="en-US" sz="2400" b="1" dirty="0" smtClean="0">
                <a:solidFill>
                  <a:schemeClr val="bg1"/>
                </a:solidFill>
              </a:rPr>
              <a:t> pathways to teach behaviour skills.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The idea is that we support children with their </a:t>
            </a:r>
            <a:r>
              <a:rPr lang="en-GB" sz="2400" b="1" dirty="0" smtClean="0">
                <a:solidFill>
                  <a:schemeClr val="bg1"/>
                </a:solidFill>
              </a:rPr>
              <a:t>behaviour</a:t>
            </a:r>
            <a:r>
              <a:rPr lang="en-US" sz="2400" b="1" dirty="0" smtClean="0">
                <a:solidFill>
                  <a:schemeClr val="bg1"/>
                </a:solidFill>
              </a:rPr>
              <a:t> by teaching them the </a:t>
            </a:r>
            <a:r>
              <a:rPr lang="en-GB" sz="2400" b="1" dirty="0" smtClean="0">
                <a:solidFill>
                  <a:schemeClr val="bg1"/>
                </a:solidFill>
              </a:rPr>
              <a:t>behaviours</a:t>
            </a:r>
            <a:r>
              <a:rPr lang="en-US" sz="2400" b="1" dirty="0" smtClean="0">
                <a:solidFill>
                  <a:schemeClr val="bg1"/>
                </a:solidFill>
              </a:rPr>
              <a:t> in small manageable steps. </a:t>
            </a:r>
          </a:p>
          <a:p>
            <a:endParaRPr lang="en-GB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This academic year we will focus on: Teamwork, Positive Communication  and Resilience </a:t>
            </a:r>
            <a:r>
              <a:rPr lang="en-US" b="1" dirty="0" smtClean="0">
                <a:solidFill>
                  <a:schemeClr val="bg1"/>
                </a:solidFill>
              </a:rPr>
              <a:t>(more on this during September INSET). </a:t>
            </a:r>
            <a:r>
              <a:rPr lang="en-US" sz="2400" b="1" dirty="0" smtClean="0">
                <a:solidFill>
                  <a:schemeClr val="bg1"/>
                </a:solidFill>
              </a:rPr>
              <a:t>These will be displayed on the </a:t>
            </a:r>
            <a:r>
              <a:rPr lang="en-GB" sz="2400" b="1" dirty="0" smtClean="0">
                <a:solidFill>
                  <a:schemeClr val="bg1"/>
                </a:solidFill>
              </a:rPr>
              <a:t>Behaviour</a:t>
            </a:r>
            <a:r>
              <a:rPr lang="en-US" sz="2400" b="1" dirty="0" smtClean="0">
                <a:solidFill>
                  <a:schemeClr val="bg1"/>
                </a:solidFill>
              </a:rPr>
              <a:t> Pathway.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Achievement assemblies will be called EMBRACE assembly. 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Certificates will be given out for children who are showing ‘EMBRACE’ qualities.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Class Dojo </a:t>
            </a:r>
            <a:r>
              <a:rPr lang="en-US" sz="2400" b="1" dirty="0" smtClean="0">
                <a:solidFill>
                  <a:schemeClr val="bg1"/>
                </a:solidFill>
              </a:rPr>
              <a:t>will be for communication.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8913" y="171451"/>
            <a:ext cx="7386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What do you need in class? 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8" y="1152713"/>
            <a:ext cx="10972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 </a:t>
            </a:r>
            <a:r>
              <a:rPr lang="en-GB" sz="2400" dirty="0" smtClean="0">
                <a:solidFill>
                  <a:schemeClr val="bg1"/>
                </a:solidFill>
              </a:rPr>
              <a:t>behaviour</a:t>
            </a:r>
            <a:r>
              <a:rPr lang="en-US" sz="2400" dirty="0" smtClean="0">
                <a:solidFill>
                  <a:schemeClr val="bg1"/>
                </a:solidFill>
              </a:rPr>
              <a:t> pathway </a:t>
            </a:r>
            <a:r>
              <a:rPr lang="en-US" sz="1400" dirty="0" smtClean="0">
                <a:solidFill>
                  <a:schemeClr val="bg1"/>
                </a:solidFill>
              </a:rPr>
              <a:t>(shared in September)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 calm area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Zones Poster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Calm Pass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Sensory/activity box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Timer 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637" y="1152713"/>
            <a:ext cx="6105526" cy="1903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412" y="3478599"/>
            <a:ext cx="4476751" cy="29845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698" y="3411506"/>
            <a:ext cx="4695826" cy="323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3357" y="0"/>
            <a:ext cx="125587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TGMC – Reflection sheets</a:t>
            </a:r>
          </a:p>
          <a:p>
            <a:pPr algn="ctr"/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953005"/>
            <a:ext cx="3900488" cy="5485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0575" y="1095881"/>
            <a:ext cx="600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To be completed after incidents by children.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9200" y="228600"/>
            <a:ext cx="11262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Class Dojo</a:t>
            </a:r>
          </a:p>
          <a:p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439" y="1268361"/>
            <a:ext cx="110907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Rewards: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Share children’s good work and behaviour skills with parents through pictures and recordings.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u="sng" dirty="0" smtClean="0">
                <a:solidFill>
                  <a:schemeClr val="bg1"/>
                </a:solidFill>
              </a:rPr>
              <a:t>Sanctions: </a:t>
            </a:r>
          </a:p>
          <a:p>
            <a:endParaRPr lang="en-US" sz="2400" b="1" u="sng" dirty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Avoid removing dojos from children, rather the calm area and regular teacher check ins should be used to support undesirable behaviour.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6658" y="828764"/>
            <a:ext cx="600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Main use of Class Dojo will be for Parent communication.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7361" y="142875"/>
            <a:ext cx="8258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TGMC</a:t>
            </a:r>
          </a:p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We have already started implementing some routines and strategies, such as:   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975" y="1958757"/>
            <a:ext cx="116300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Partner talk (</a:t>
            </a:r>
            <a:r>
              <a:rPr lang="en-GB" sz="3200" dirty="0" err="1" smtClean="0">
                <a:solidFill>
                  <a:schemeClr val="bg1"/>
                </a:solidFill>
              </a:rPr>
              <a:t>Joshina</a:t>
            </a:r>
            <a:r>
              <a:rPr lang="en-GB" sz="3200" dirty="0">
                <a:solidFill>
                  <a:schemeClr val="bg1"/>
                </a:solidFill>
              </a:rPr>
              <a:t>)</a:t>
            </a:r>
            <a:endParaRPr lang="en-GB" sz="3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Journaling at transition times (Ricky)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Task don’t ask (Ana Rita)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New for September: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Behaviour </a:t>
            </a:r>
            <a:r>
              <a:rPr lang="en-GB" sz="3200" dirty="0" smtClean="0">
                <a:solidFill>
                  <a:schemeClr val="bg1"/>
                </a:solidFill>
              </a:rPr>
              <a:t>Pathways  (</a:t>
            </a:r>
            <a:r>
              <a:rPr lang="en-US" sz="3200" dirty="0" smtClean="0">
                <a:solidFill>
                  <a:schemeClr val="bg1"/>
                </a:solidFill>
              </a:rPr>
              <a:t>Staff INSET 3</a:t>
            </a:r>
            <a:r>
              <a:rPr lang="en-US" sz="3200" baseline="30000" dirty="0" smtClean="0">
                <a:solidFill>
                  <a:schemeClr val="bg1"/>
                </a:solidFill>
              </a:rPr>
              <a:t>rd</a:t>
            </a:r>
            <a:r>
              <a:rPr lang="en-US" sz="3200" dirty="0" smtClean="0">
                <a:solidFill>
                  <a:schemeClr val="bg1"/>
                </a:solidFill>
              </a:rPr>
              <a:t> September)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800351" y="100013"/>
            <a:ext cx="138588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TGMC classroom scripts</a:t>
            </a:r>
          </a:p>
          <a:p>
            <a:pPr algn="ctr"/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25" y="976313"/>
            <a:ext cx="3842994" cy="4047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791" y="976312"/>
            <a:ext cx="3898771" cy="4047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234" y="976312"/>
            <a:ext cx="3785703" cy="404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800351" y="100013"/>
            <a:ext cx="125587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TGMC – Resetting expectations</a:t>
            </a:r>
          </a:p>
          <a:p>
            <a:pPr algn="ctr"/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3" y="1152524"/>
            <a:ext cx="4467225" cy="3248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2" y="1152524"/>
            <a:ext cx="3195626" cy="4219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5598" y="1152524"/>
            <a:ext cx="3115865" cy="416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5790</TotalTime>
  <Words>379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Catarina Rodrigues</dc:creator>
  <cp:lastModifiedBy>Catarina Rodrigues</cp:lastModifiedBy>
  <cp:revision>16</cp:revision>
  <dcterms:created xsi:type="dcterms:W3CDTF">2024-07-12T09:06:54Z</dcterms:created>
  <dcterms:modified xsi:type="dcterms:W3CDTF">2024-11-07T10:49:41Z</dcterms:modified>
</cp:coreProperties>
</file>